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5" r:id="rId2"/>
    <p:sldId id="284" r:id="rId3"/>
    <p:sldId id="302" r:id="rId4"/>
    <p:sldId id="300" r:id="rId5"/>
    <p:sldId id="301" r:id="rId6"/>
    <p:sldId id="306" r:id="rId7"/>
    <p:sldId id="308" r:id="rId8"/>
    <p:sldId id="309" r:id="rId9"/>
    <p:sldId id="315" r:id="rId10"/>
    <p:sldId id="357" r:id="rId11"/>
    <p:sldId id="359" r:id="rId12"/>
    <p:sldId id="358" r:id="rId13"/>
    <p:sldId id="360" r:id="rId14"/>
    <p:sldId id="356" r:id="rId15"/>
    <p:sldId id="362" r:id="rId16"/>
    <p:sldId id="368" r:id="rId17"/>
    <p:sldId id="363" r:id="rId18"/>
    <p:sldId id="361" r:id="rId19"/>
    <p:sldId id="369" r:id="rId20"/>
    <p:sldId id="370" r:id="rId21"/>
    <p:sldId id="373" r:id="rId22"/>
    <p:sldId id="364" r:id="rId23"/>
    <p:sldId id="375" r:id="rId24"/>
    <p:sldId id="376" r:id="rId25"/>
    <p:sldId id="377" r:id="rId26"/>
    <p:sldId id="388" r:id="rId27"/>
    <p:sldId id="379" r:id="rId28"/>
    <p:sldId id="380" r:id="rId29"/>
    <p:sldId id="374" r:id="rId30"/>
    <p:sldId id="381" r:id="rId31"/>
    <p:sldId id="385" r:id="rId32"/>
    <p:sldId id="386" r:id="rId33"/>
    <p:sldId id="387" r:id="rId34"/>
    <p:sldId id="366" r:id="rId35"/>
    <p:sldId id="365" r:id="rId36"/>
    <p:sldId id="382" r:id="rId37"/>
    <p:sldId id="383" r:id="rId38"/>
    <p:sldId id="384" r:id="rId39"/>
    <p:sldId id="367" r:id="rId40"/>
    <p:sldId id="311" r:id="rId41"/>
    <p:sldId id="354" r:id="rId42"/>
    <p:sldId id="304" r:id="rId43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matter" id="{F2D32C8D-FB40-254B-B916-40BFD0490DD7}">
          <p14:sldIdLst>
            <p14:sldId id="295"/>
            <p14:sldId id="284"/>
            <p14:sldId id="302"/>
            <p14:sldId id="300"/>
            <p14:sldId id="301"/>
            <p14:sldId id="306"/>
            <p14:sldId id="308"/>
            <p14:sldId id="309"/>
            <p14:sldId id="315"/>
            <p14:sldId id="357"/>
            <p14:sldId id="359"/>
            <p14:sldId id="358"/>
            <p14:sldId id="360"/>
            <p14:sldId id="356"/>
            <p14:sldId id="362"/>
          </p14:sldIdLst>
        </p14:section>
        <p14:section name="Basics" id="{70F6B5EE-CA64-264E-9B77-1AB2F2116B88}">
          <p14:sldIdLst>
            <p14:sldId id="368"/>
            <p14:sldId id="363"/>
          </p14:sldIdLst>
        </p14:section>
        <p14:section name="Linear Regression" id="{0C0541A0-72AB-914E-915C-899C3D572D79}">
          <p14:sldIdLst>
            <p14:sldId id="361"/>
            <p14:sldId id="369"/>
            <p14:sldId id="370"/>
            <p14:sldId id="373"/>
            <p14:sldId id="364"/>
            <p14:sldId id="375"/>
            <p14:sldId id="376"/>
            <p14:sldId id="377"/>
            <p14:sldId id="388"/>
            <p14:sldId id="379"/>
            <p14:sldId id="380"/>
            <p14:sldId id="374"/>
            <p14:sldId id="381"/>
            <p14:sldId id="385"/>
            <p14:sldId id="386"/>
            <p14:sldId id="387"/>
          </p14:sldIdLst>
        </p14:section>
        <p14:section name="Many more models" id="{C07ABA7C-7BF4-3C41-86EE-96A8EC37DA48}">
          <p14:sldIdLst>
            <p14:sldId id="366"/>
          </p14:sldIdLst>
        </p14:section>
        <p14:section name="Neural Networks" id="{8D665CED-4CFB-1B42-AB5C-D59ACBBE9613}">
          <p14:sldIdLst>
            <p14:sldId id="365"/>
            <p14:sldId id="382"/>
            <p14:sldId id="383"/>
            <p14:sldId id="384"/>
          </p14:sldIdLst>
        </p14:section>
        <p14:section name="Case study" id="{BE620E69-5943-244D-877B-61F99B3DBB24}">
          <p14:sldIdLst>
            <p14:sldId id="367"/>
          </p14:sldIdLst>
        </p14:section>
        <p14:section name="Critical thinking" id="{8A6AEE1B-D868-B844-B497-CBEE94D8A300}">
          <p14:sldIdLst>
            <p14:sldId id="311"/>
          </p14:sldIdLst>
        </p14:section>
        <p14:section name="Conclusion" id="{5634B32C-1485-EE46-B211-36A21E2DD0EC}">
          <p14:sldIdLst>
            <p14:sldId id="354"/>
          </p14:sldIdLst>
        </p14:section>
        <p14:section name="Backmatter" id="{A2958456-F8BB-3E46-A80B-166CCFF7FB4A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3" autoAdjust="0"/>
    <p:restoredTop sz="96241" autoAdjust="0"/>
  </p:normalViewPr>
  <p:slideViewPr>
    <p:cSldViewPr showGuides="1">
      <p:cViewPr varScale="1">
        <p:scale>
          <a:sx n="121" d="100"/>
          <a:sy n="121" d="100"/>
        </p:scale>
        <p:origin x="7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56" d="100"/>
          <a:sy n="156" d="100"/>
        </p:scale>
        <p:origin x="688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D5B1D-7A34-0B4A-96C1-49D35A3EC848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BD7B9716-E5BD-7B46-826A-89DB6D15423C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Machine Learning</a:t>
          </a:r>
        </a:p>
      </dgm:t>
    </dgm:pt>
    <dgm:pt modelId="{7BECA420-490E-AB45-8AE2-BAB7F0585D98}" type="parTrans" cxnId="{BDCCDA10-E411-284F-AAF3-F690701AAFCA}">
      <dgm:prSet/>
      <dgm:spPr/>
      <dgm:t>
        <a:bodyPr/>
        <a:lstStyle/>
        <a:p>
          <a:endParaRPr lang="en-US"/>
        </a:p>
      </dgm:t>
    </dgm:pt>
    <dgm:pt modelId="{FE812A60-C6A8-384F-BF21-CD01FF5299DB}" type="sibTrans" cxnId="{BDCCDA10-E411-284F-AAF3-F690701AAFCA}">
      <dgm:prSet/>
      <dgm:spPr/>
      <dgm:t>
        <a:bodyPr/>
        <a:lstStyle/>
        <a:p>
          <a:endParaRPr lang="en-US"/>
        </a:p>
      </dgm:t>
    </dgm:pt>
    <dgm:pt modelId="{1025B901-5DD0-7D4D-8EE6-CFBF234CBAE6}">
      <dgm:prSet phldrT="[Text]"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Deep Learning</a:t>
          </a:r>
        </a:p>
      </dgm:t>
    </dgm:pt>
    <dgm:pt modelId="{FC4AD4EC-464B-8B45-A640-F59C076EBDAC}" type="parTrans" cxnId="{81B94528-4B46-2F49-8E12-5882F3804CEA}">
      <dgm:prSet/>
      <dgm:spPr/>
      <dgm:t>
        <a:bodyPr/>
        <a:lstStyle/>
        <a:p>
          <a:endParaRPr lang="en-US"/>
        </a:p>
      </dgm:t>
    </dgm:pt>
    <dgm:pt modelId="{0ECE990F-B0B8-CA4B-82DB-E3A491447376}" type="sibTrans" cxnId="{81B94528-4B46-2F49-8E12-5882F3804CEA}">
      <dgm:prSet/>
      <dgm:spPr/>
      <dgm:t>
        <a:bodyPr/>
        <a:lstStyle/>
        <a:p>
          <a:endParaRPr lang="en-US"/>
        </a:p>
      </dgm:t>
    </dgm:pt>
    <dgm:pt modelId="{2B87E1A8-CD45-A74B-BCBB-507D72EDF36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Artificial </a:t>
          </a:r>
          <a:r>
            <a:rPr lang="en-US" b="0" i="0" dirty="0">
              <a:latin typeface="National 2 Medium" panose="020B0504030502020203" pitchFamily="34" charset="77"/>
            </a:rPr>
            <a:t>General</a:t>
          </a:r>
          <a:r>
            <a:rPr lang="en-US" dirty="0">
              <a:latin typeface="National 2" panose="020B0504030502020203" pitchFamily="34" charset="77"/>
            </a:rPr>
            <a:t> Intelligence</a:t>
          </a:r>
        </a:p>
      </dgm:t>
    </dgm:pt>
    <dgm:pt modelId="{0D1DB935-537B-354E-A568-3790B391DC93}" type="parTrans" cxnId="{78591231-5016-6743-83E2-1E1A9122676E}">
      <dgm:prSet/>
      <dgm:spPr/>
      <dgm:t>
        <a:bodyPr/>
        <a:lstStyle/>
        <a:p>
          <a:endParaRPr lang="en-US"/>
        </a:p>
      </dgm:t>
    </dgm:pt>
    <dgm:pt modelId="{D0253DDA-8E43-0041-ABD6-C3F88284BF74}" type="sibTrans" cxnId="{78591231-5016-6743-83E2-1E1A9122676E}">
      <dgm:prSet/>
      <dgm:spPr/>
      <dgm:t>
        <a:bodyPr/>
        <a:lstStyle/>
        <a:p>
          <a:endParaRPr lang="en-US"/>
        </a:p>
      </dgm:t>
    </dgm:pt>
    <dgm:pt modelId="{70E02C94-6770-BD4D-AC82-BE38DC8CD569}" type="pres">
      <dgm:prSet presAssocID="{298D5B1D-7A34-0B4A-96C1-49D35A3EC848}" presName="compositeShape" presStyleCnt="0">
        <dgm:presLayoutVars>
          <dgm:chMax val="7"/>
          <dgm:dir/>
          <dgm:resizeHandles val="exact"/>
        </dgm:presLayoutVars>
      </dgm:prSet>
      <dgm:spPr/>
    </dgm:pt>
    <dgm:pt modelId="{66A99CCD-C678-8542-B4DC-7C1292200CD2}" type="pres">
      <dgm:prSet presAssocID="{BD7B9716-E5BD-7B46-826A-89DB6D15423C}" presName="circ1" presStyleLbl="vennNode1" presStyleIdx="0" presStyleCnt="3"/>
      <dgm:spPr/>
    </dgm:pt>
    <dgm:pt modelId="{7157E382-AB8B-F946-959B-070F67D214E9}" type="pres">
      <dgm:prSet presAssocID="{BD7B9716-E5BD-7B46-826A-89DB6D1542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9F8A35-917E-D544-9F06-98D47911B63C}" type="pres">
      <dgm:prSet presAssocID="{1025B901-5DD0-7D4D-8EE6-CFBF234CBAE6}" presName="circ2" presStyleLbl="vennNode1" presStyleIdx="1" presStyleCnt="3"/>
      <dgm:spPr/>
    </dgm:pt>
    <dgm:pt modelId="{E684E699-3437-1648-A58F-45510D29C850}" type="pres">
      <dgm:prSet presAssocID="{1025B901-5DD0-7D4D-8EE6-CFBF234CBAE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DD0844-64BA-024B-85F1-CE5FA228DFB5}" type="pres">
      <dgm:prSet presAssocID="{2B87E1A8-CD45-A74B-BCBB-507D72EDF368}" presName="circ3" presStyleLbl="vennNode1" presStyleIdx="2" presStyleCnt="3"/>
      <dgm:spPr/>
    </dgm:pt>
    <dgm:pt modelId="{D08CAF63-68B5-4741-90A4-2F3BF7312218}" type="pres">
      <dgm:prSet presAssocID="{2B87E1A8-CD45-A74B-BCBB-507D72EDF36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CCDA10-E411-284F-AAF3-F690701AAFCA}" srcId="{298D5B1D-7A34-0B4A-96C1-49D35A3EC848}" destId="{BD7B9716-E5BD-7B46-826A-89DB6D15423C}" srcOrd="0" destOrd="0" parTransId="{7BECA420-490E-AB45-8AE2-BAB7F0585D98}" sibTransId="{FE812A60-C6A8-384F-BF21-CD01FF5299DB}"/>
    <dgm:cxn modelId="{6DA57319-5883-664F-85F6-BE1A15420B58}" type="presOf" srcId="{1025B901-5DD0-7D4D-8EE6-CFBF234CBAE6}" destId="{B49F8A35-917E-D544-9F06-98D47911B63C}" srcOrd="0" destOrd="0" presId="urn:microsoft.com/office/officeart/2005/8/layout/venn1"/>
    <dgm:cxn modelId="{81B94528-4B46-2F49-8E12-5882F3804CEA}" srcId="{298D5B1D-7A34-0B4A-96C1-49D35A3EC848}" destId="{1025B901-5DD0-7D4D-8EE6-CFBF234CBAE6}" srcOrd="1" destOrd="0" parTransId="{FC4AD4EC-464B-8B45-A640-F59C076EBDAC}" sibTransId="{0ECE990F-B0B8-CA4B-82DB-E3A491447376}"/>
    <dgm:cxn modelId="{78591231-5016-6743-83E2-1E1A9122676E}" srcId="{298D5B1D-7A34-0B4A-96C1-49D35A3EC848}" destId="{2B87E1A8-CD45-A74B-BCBB-507D72EDF368}" srcOrd="2" destOrd="0" parTransId="{0D1DB935-537B-354E-A568-3790B391DC93}" sibTransId="{D0253DDA-8E43-0041-ABD6-C3F88284BF74}"/>
    <dgm:cxn modelId="{C3792035-A347-CD4D-9C76-F37961F25719}" type="presOf" srcId="{1025B901-5DD0-7D4D-8EE6-CFBF234CBAE6}" destId="{E684E699-3437-1648-A58F-45510D29C850}" srcOrd="1" destOrd="0" presId="urn:microsoft.com/office/officeart/2005/8/layout/venn1"/>
    <dgm:cxn modelId="{70D36340-7B39-B74F-9EC2-61C192DBC746}" type="presOf" srcId="{2B87E1A8-CD45-A74B-BCBB-507D72EDF368}" destId="{D08CAF63-68B5-4741-90A4-2F3BF7312218}" srcOrd="1" destOrd="0" presId="urn:microsoft.com/office/officeart/2005/8/layout/venn1"/>
    <dgm:cxn modelId="{83BFB955-9A38-0345-975D-C729D2334E0A}" type="presOf" srcId="{BD7B9716-E5BD-7B46-826A-89DB6D15423C}" destId="{66A99CCD-C678-8542-B4DC-7C1292200CD2}" srcOrd="0" destOrd="0" presId="urn:microsoft.com/office/officeart/2005/8/layout/venn1"/>
    <dgm:cxn modelId="{ED6494A9-9223-FA4C-A03C-3382796340AE}" type="presOf" srcId="{BD7B9716-E5BD-7B46-826A-89DB6D15423C}" destId="{7157E382-AB8B-F946-959B-070F67D214E9}" srcOrd="1" destOrd="0" presId="urn:microsoft.com/office/officeart/2005/8/layout/venn1"/>
    <dgm:cxn modelId="{BD7E85E4-048D-F147-B26D-1E8163AD5D86}" type="presOf" srcId="{2B87E1A8-CD45-A74B-BCBB-507D72EDF368}" destId="{1EDD0844-64BA-024B-85F1-CE5FA228DFB5}" srcOrd="0" destOrd="0" presId="urn:microsoft.com/office/officeart/2005/8/layout/venn1"/>
    <dgm:cxn modelId="{201B81E7-6B36-4642-B8AE-E3BBDA8E1DF5}" type="presOf" srcId="{298D5B1D-7A34-0B4A-96C1-49D35A3EC848}" destId="{70E02C94-6770-BD4D-AC82-BE38DC8CD569}" srcOrd="0" destOrd="0" presId="urn:microsoft.com/office/officeart/2005/8/layout/venn1"/>
    <dgm:cxn modelId="{9261EC57-5850-154A-9416-FCFFBFDE05A0}" type="presParOf" srcId="{70E02C94-6770-BD4D-AC82-BE38DC8CD569}" destId="{66A99CCD-C678-8542-B4DC-7C1292200CD2}" srcOrd="0" destOrd="0" presId="urn:microsoft.com/office/officeart/2005/8/layout/venn1"/>
    <dgm:cxn modelId="{B8FAD28F-59C1-124F-BC44-8FB5DF975DFB}" type="presParOf" srcId="{70E02C94-6770-BD4D-AC82-BE38DC8CD569}" destId="{7157E382-AB8B-F946-959B-070F67D214E9}" srcOrd="1" destOrd="0" presId="urn:microsoft.com/office/officeart/2005/8/layout/venn1"/>
    <dgm:cxn modelId="{FC66A858-20FB-394B-8609-8726246B4FD2}" type="presParOf" srcId="{70E02C94-6770-BD4D-AC82-BE38DC8CD569}" destId="{B49F8A35-917E-D544-9F06-98D47911B63C}" srcOrd="2" destOrd="0" presId="urn:microsoft.com/office/officeart/2005/8/layout/venn1"/>
    <dgm:cxn modelId="{D6E7DC38-E6DB-1E43-9279-3EBD362187B7}" type="presParOf" srcId="{70E02C94-6770-BD4D-AC82-BE38DC8CD569}" destId="{E684E699-3437-1648-A58F-45510D29C850}" srcOrd="3" destOrd="0" presId="urn:microsoft.com/office/officeart/2005/8/layout/venn1"/>
    <dgm:cxn modelId="{65495FC9-113A-DA4B-81ED-DB6CF775A9F9}" type="presParOf" srcId="{70E02C94-6770-BD4D-AC82-BE38DC8CD569}" destId="{1EDD0844-64BA-024B-85F1-CE5FA228DFB5}" srcOrd="4" destOrd="0" presId="urn:microsoft.com/office/officeart/2005/8/layout/venn1"/>
    <dgm:cxn modelId="{AE4FBC8F-E097-DD44-A950-64502F9DD08C}" type="presParOf" srcId="{70E02C94-6770-BD4D-AC82-BE38DC8CD569}" destId="{D08CAF63-68B5-4741-90A4-2F3BF7312218}" srcOrd="5" destOrd="0" presId="urn:microsoft.com/office/officeart/2005/8/layout/venn1"/>
  </dgm:cxnLst>
  <dgm:bg/>
  <dgm:whole>
    <a:ln w="317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78EF93-21B4-C044-8E22-36B357EE4A04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8026F-FEC0-1448-8449-45AE93C25372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Supervised Learning</a:t>
          </a:r>
        </a:p>
      </dgm:t>
    </dgm:pt>
    <dgm:pt modelId="{019C1F0D-B7A7-E142-80B1-83EF64612F9B}" type="parTrans" cxnId="{6D51FAD4-631F-064C-BDE0-2AD53BDC1E03}">
      <dgm:prSet/>
      <dgm:spPr/>
      <dgm:t>
        <a:bodyPr/>
        <a:lstStyle/>
        <a:p>
          <a:endParaRPr lang="en-US"/>
        </a:p>
      </dgm:t>
    </dgm:pt>
    <dgm:pt modelId="{4B0333CA-01FF-1E40-8337-58EBFE2E1CCC}" type="sibTrans" cxnId="{6D51FAD4-631F-064C-BDE0-2AD53BDC1E03}">
      <dgm:prSet/>
      <dgm:spPr/>
      <dgm:t>
        <a:bodyPr/>
        <a:lstStyle/>
        <a:p>
          <a:endParaRPr lang="en-US"/>
        </a:p>
      </dgm:t>
    </dgm:pt>
    <dgm:pt modelId="{61FE2A2C-7627-8A44-BE4B-6759FC16226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Classification</a:t>
          </a:r>
        </a:p>
      </dgm:t>
    </dgm:pt>
    <dgm:pt modelId="{324DA0C7-7D68-9046-A7FB-B4D595AEAD6E}" type="parTrans" cxnId="{27377790-A730-F44B-8863-4B2ABCBAAFA3}">
      <dgm:prSet/>
      <dgm:spPr/>
      <dgm:t>
        <a:bodyPr/>
        <a:lstStyle/>
        <a:p>
          <a:endParaRPr lang="en-US"/>
        </a:p>
      </dgm:t>
    </dgm:pt>
    <dgm:pt modelId="{F1F35E72-D1DC-0047-B600-FFFDC1854D09}" type="sibTrans" cxnId="{27377790-A730-F44B-8863-4B2ABCBAAFA3}">
      <dgm:prSet/>
      <dgm:spPr/>
      <dgm:t>
        <a:bodyPr/>
        <a:lstStyle/>
        <a:p>
          <a:endParaRPr lang="en-US"/>
        </a:p>
      </dgm:t>
    </dgm:pt>
    <dgm:pt modelId="{B7731878-F6B9-6444-9DA1-9C34783BC4C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Regression</a:t>
          </a:r>
        </a:p>
      </dgm:t>
    </dgm:pt>
    <dgm:pt modelId="{C9AE12C4-FF44-594F-BEF0-C6128A3BF3B8}" type="parTrans" cxnId="{70CD30EF-5B5E-1444-8886-177D24DC2002}">
      <dgm:prSet/>
      <dgm:spPr/>
      <dgm:t>
        <a:bodyPr/>
        <a:lstStyle/>
        <a:p>
          <a:endParaRPr lang="en-US"/>
        </a:p>
      </dgm:t>
    </dgm:pt>
    <dgm:pt modelId="{CF5DE6DE-A215-1049-87A2-A60838162A74}" type="sibTrans" cxnId="{70CD30EF-5B5E-1444-8886-177D24DC2002}">
      <dgm:prSet/>
      <dgm:spPr/>
      <dgm:t>
        <a:bodyPr/>
        <a:lstStyle/>
        <a:p>
          <a:endParaRPr lang="en-US"/>
        </a:p>
      </dgm:t>
    </dgm:pt>
    <dgm:pt modelId="{FA51B8B2-712C-6248-98B2-0C00B060773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Unsupervised Learning</a:t>
          </a:r>
        </a:p>
      </dgm:t>
    </dgm:pt>
    <dgm:pt modelId="{7914DBC9-9C08-324B-B9E8-63EF217C30A9}" type="parTrans" cxnId="{BA172018-575F-7A47-8992-B8A9F74EEF09}">
      <dgm:prSet/>
      <dgm:spPr/>
      <dgm:t>
        <a:bodyPr/>
        <a:lstStyle/>
        <a:p>
          <a:endParaRPr lang="en-US"/>
        </a:p>
      </dgm:t>
    </dgm:pt>
    <dgm:pt modelId="{A1D8D610-F126-2148-869B-DB8E7CC15011}" type="sibTrans" cxnId="{BA172018-575F-7A47-8992-B8A9F74EEF09}">
      <dgm:prSet/>
      <dgm:spPr/>
      <dgm:t>
        <a:bodyPr/>
        <a:lstStyle/>
        <a:p>
          <a:endParaRPr lang="en-US"/>
        </a:p>
      </dgm:t>
    </dgm:pt>
    <dgm:pt modelId="{51CA6E63-E9D8-B84C-809D-4379056D327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Clustering</a:t>
          </a:r>
        </a:p>
      </dgm:t>
    </dgm:pt>
    <dgm:pt modelId="{F6FC5803-4D4B-994D-8712-CE918AF45B25}" type="parTrans" cxnId="{0F128F8F-3AF5-5D48-9998-5059A404DEC8}">
      <dgm:prSet/>
      <dgm:spPr/>
      <dgm:t>
        <a:bodyPr/>
        <a:lstStyle/>
        <a:p>
          <a:endParaRPr lang="en-US"/>
        </a:p>
      </dgm:t>
    </dgm:pt>
    <dgm:pt modelId="{B1F093E9-8DFE-3445-92B9-B19AE337A815}" type="sibTrans" cxnId="{0F128F8F-3AF5-5D48-9998-5059A404DEC8}">
      <dgm:prSet/>
      <dgm:spPr/>
      <dgm:t>
        <a:bodyPr/>
        <a:lstStyle/>
        <a:p>
          <a:endParaRPr lang="en-US"/>
        </a:p>
      </dgm:t>
    </dgm:pt>
    <dgm:pt modelId="{DE048556-5CBF-C147-B271-E8F3BA1158EA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Anomaly Detection</a:t>
          </a:r>
        </a:p>
      </dgm:t>
    </dgm:pt>
    <dgm:pt modelId="{CDFC21FE-92A4-BB41-ACE8-720ECF9AF5F4}" type="parTrans" cxnId="{4D27E00F-19C3-0442-91F5-86F8656A8C30}">
      <dgm:prSet/>
      <dgm:spPr/>
      <dgm:t>
        <a:bodyPr/>
        <a:lstStyle/>
        <a:p>
          <a:endParaRPr lang="en-US"/>
        </a:p>
      </dgm:t>
    </dgm:pt>
    <dgm:pt modelId="{14527BE4-51C6-0944-97BF-3DCD8B02FFA7}" type="sibTrans" cxnId="{4D27E00F-19C3-0442-91F5-86F8656A8C30}">
      <dgm:prSet/>
      <dgm:spPr/>
      <dgm:t>
        <a:bodyPr/>
        <a:lstStyle/>
        <a:p>
          <a:endParaRPr lang="en-US"/>
        </a:p>
      </dgm:t>
    </dgm:pt>
    <dgm:pt modelId="{846CA9FE-FDE0-CA4E-AF25-4CEDDDE5329E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Semi-supervised Learning</a:t>
          </a:r>
        </a:p>
      </dgm:t>
    </dgm:pt>
    <dgm:pt modelId="{497435FD-BE85-8440-90F8-F5F13217AFE1}" type="parTrans" cxnId="{B4F261FE-6644-B241-922A-6BB9B1A79F5E}">
      <dgm:prSet/>
      <dgm:spPr/>
      <dgm:t>
        <a:bodyPr/>
        <a:lstStyle/>
        <a:p>
          <a:endParaRPr lang="en-US"/>
        </a:p>
      </dgm:t>
    </dgm:pt>
    <dgm:pt modelId="{40679932-69E9-0249-8676-FD9E149D484E}" type="sibTrans" cxnId="{B4F261FE-6644-B241-922A-6BB9B1A79F5E}">
      <dgm:prSet/>
      <dgm:spPr/>
      <dgm:t>
        <a:bodyPr/>
        <a:lstStyle/>
        <a:p>
          <a:endParaRPr lang="en-US"/>
        </a:p>
      </dgm:t>
    </dgm:pt>
    <dgm:pt modelId="{610131A9-9FA1-5347-B045-D27F0741821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Mix of labeled and unlabeled data</a:t>
          </a:r>
        </a:p>
      </dgm:t>
    </dgm:pt>
    <dgm:pt modelId="{ECDA0EE7-5AC7-894B-9A23-9EA1A30151FB}" type="parTrans" cxnId="{BE37CF7F-737F-9B4B-926C-0AFAAE0F8679}">
      <dgm:prSet/>
      <dgm:spPr/>
      <dgm:t>
        <a:bodyPr/>
        <a:lstStyle/>
        <a:p>
          <a:endParaRPr lang="en-US"/>
        </a:p>
      </dgm:t>
    </dgm:pt>
    <dgm:pt modelId="{FAC8452D-F874-2749-8F4A-5DC4900CD4F5}" type="sibTrans" cxnId="{BE37CF7F-737F-9B4B-926C-0AFAAE0F8679}">
      <dgm:prSet/>
      <dgm:spPr/>
      <dgm:t>
        <a:bodyPr/>
        <a:lstStyle/>
        <a:p>
          <a:endParaRPr lang="en-US"/>
        </a:p>
      </dgm:t>
    </dgm:pt>
    <dgm:pt modelId="{FF3D27B6-D1F6-7A44-8B32-CDDE2258173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Self-supervised Learning</a:t>
          </a:r>
        </a:p>
      </dgm:t>
    </dgm:pt>
    <dgm:pt modelId="{408BD36B-2B28-BA4F-B26B-68395F6D1FB8}" type="parTrans" cxnId="{5F18FA13-A26D-C141-9BBC-28239AC684DE}">
      <dgm:prSet/>
      <dgm:spPr/>
      <dgm:t>
        <a:bodyPr/>
        <a:lstStyle/>
        <a:p>
          <a:endParaRPr lang="en-US"/>
        </a:p>
      </dgm:t>
    </dgm:pt>
    <dgm:pt modelId="{DD4EF947-2984-6B43-97D0-3927C1069704}" type="sibTrans" cxnId="{5F18FA13-A26D-C141-9BBC-28239AC684DE}">
      <dgm:prSet/>
      <dgm:spPr/>
      <dgm:t>
        <a:bodyPr/>
        <a:lstStyle/>
        <a:p>
          <a:endParaRPr lang="en-US"/>
        </a:p>
      </dgm:t>
    </dgm:pt>
    <dgm:pt modelId="{819F22EE-2413-7F4E-AA10-4CD5143D7F66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Language modeling</a:t>
          </a:r>
        </a:p>
      </dgm:t>
    </dgm:pt>
    <dgm:pt modelId="{570F45D3-20E3-2C4E-81CF-0954D64DA17D}" type="parTrans" cxnId="{05E688C7-52AC-AE49-87E4-1CBFA650633E}">
      <dgm:prSet/>
      <dgm:spPr/>
      <dgm:t>
        <a:bodyPr/>
        <a:lstStyle/>
        <a:p>
          <a:endParaRPr lang="en-US"/>
        </a:p>
      </dgm:t>
    </dgm:pt>
    <dgm:pt modelId="{71B541F7-012C-454D-9618-FA67AB3E63B0}" type="sibTrans" cxnId="{05E688C7-52AC-AE49-87E4-1CBFA650633E}">
      <dgm:prSet/>
      <dgm:spPr/>
      <dgm:t>
        <a:bodyPr/>
        <a:lstStyle/>
        <a:p>
          <a:endParaRPr lang="en-US"/>
        </a:p>
      </dgm:t>
    </dgm:pt>
    <dgm:pt modelId="{4EE875C3-97E0-264B-853F-86C56DAD8F23}" type="pres">
      <dgm:prSet presAssocID="{2B78EF93-21B4-C044-8E22-36B357EE4A04}" presName="theList" presStyleCnt="0">
        <dgm:presLayoutVars>
          <dgm:dir/>
          <dgm:animLvl val="lvl"/>
          <dgm:resizeHandles val="exact"/>
        </dgm:presLayoutVars>
      </dgm:prSet>
      <dgm:spPr/>
    </dgm:pt>
    <dgm:pt modelId="{3F3F68F2-3F07-AC4C-BB77-8AE8169FFF76}" type="pres">
      <dgm:prSet presAssocID="{45F8026F-FEC0-1448-8449-45AE93C25372}" presName="compNode" presStyleCnt="0"/>
      <dgm:spPr/>
    </dgm:pt>
    <dgm:pt modelId="{3DAC6A62-A693-3340-AB78-7174D8D0CAB9}" type="pres">
      <dgm:prSet presAssocID="{45F8026F-FEC0-1448-8449-45AE93C25372}" presName="aNode" presStyleLbl="bgShp" presStyleIdx="0" presStyleCnt="4"/>
      <dgm:spPr/>
    </dgm:pt>
    <dgm:pt modelId="{23867060-AC71-A54C-9D98-786A41517B57}" type="pres">
      <dgm:prSet presAssocID="{45F8026F-FEC0-1448-8449-45AE93C25372}" presName="textNode" presStyleLbl="bgShp" presStyleIdx="0" presStyleCnt="4"/>
      <dgm:spPr/>
    </dgm:pt>
    <dgm:pt modelId="{EE8060ED-03C1-6A4A-B64B-D7AF97D02715}" type="pres">
      <dgm:prSet presAssocID="{45F8026F-FEC0-1448-8449-45AE93C25372}" presName="compChildNode" presStyleCnt="0"/>
      <dgm:spPr/>
    </dgm:pt>
    <dgm:pt modelId="{9B772656-DECF-7F47-AB1E-0C3DA193194F}" type="pres">
      <dgm:prSet presAssocID="{45F8026F-FEC0-1448-8449-45AE93C25372}" presName="theInnerList" presStyleCnt="0"/>
      <dgm:spPr/>
    </dgm:pt>
    <dgm:pt modelId="{F80082F8-C127-4846-A59A-9DF66D894F90}" type="pres">
      <dgm:prSet presAssocID="{61FE2A2C-7627-8A44-BE4B-6759FC16226B}" presName="childNode" presStyleLbl="node1" presStyleIdx="0" presStyleCnt="6">
        <dgm:presLayoutVars>
          <dgm:bulletEnabled val="1"/>
        </dgm:presLayoutVars>
      </dgm:prSet>
      <dgm:spPr/>
    </dgm:pt>
    <dgm:pt modelId="{130FA259-06BB-2148-AA7E-7791F233EA1E}" type="pres">
      <dgm:prSet presAssocID="{61FE2A2C-7627-8A44-BE4B-6759FC16226B}" presName="aSpace2" presStyleCnt="0"/>
      <dgm:spPr/>
    </dgm:pt>
    <dgm:pt modelId="{81BEAB25-A512-8546-93AF-DCF9CCA4028B}" type="pres">
      <dgm:prSet presAssocID="{B7731878-F6B9-6444-9DA1-9C34783BC4C7}" presName="childNode" presStyleLbl="node1" presStyleIdx="1" presStyleCnt="6">
        <dgm:presLayoutVars>
          <dgm:bulletEnabled val="1"/>
        </dgm:presLayoutVars>
      </dgm:prSet>
      <dgm:spPr/>
    </dgm:pt>
    <dgm:pt modelId="{54FA80D8-AFEA-C845-A90D-B4BEE71B9AA1}" type="pres">
      <dgm:prSet presAssocID="{45F8026F-FEC0-1448-8449-45AE93C25372}" presName="aSpace" presStyleCnt="0"/>
      <dgm:spPr/>
    </dgm:pt>
    <dgm:pt modelId="{81CCA09E-4EA7-1A43-971B-5FB62CC23FF1}" type="pres">
      <dgm:prSet presAssocID="{FA51B8B2-712C-6248-98B2-0C00B060773B}" presName="compNode" presStyleCnt="0"/>
      <dgm:spPr/>
    </dgm:pt>
    <dgm:pt modelId="{800DCEDB-01CC-9B4E-A6CC-9D6D89305220}" type="pres">
      <dgm:prSet presAssocID="{FA51B8B2-712C-6248-98B2-0C00B060773B}" presName="aNode" presStyleLbl="bgShp" presStyleIdx="1" presStyleCnt="4"/>
      <dgm:spPr/>
    </dgm:pt>
    <dgm:pt modelId="{5CF03182-A179-F345-B542-F8D70FFC0FAF}" type="pres">
      <dgm:prSet presAssocID="{FA51B8B2-712C-6248-98B2-0C00B060773B}" presName="textNode" presStyleLbl="bgShp" presStyleIdx="1" presStyleCnt="4"/>
      <dgm:spPr/>
    </dgm:pt>
    <dgm:pt modelId="{659C3348-4758-734B-922B-6103C95CAC43}" type="pres">
      <dgm:prSet presAssocID="{FA51B8B2-712C-6248-98B2-0C00B060773B}" presName="compChildNode" presStyleCnt="0"/>
      <dgm:spPr/>
    </dgm:pt>
    <dgm:pt modelId="{73D562B1-7D51-B242-8F69-2299119DDC0B}" type="pres">
      <dgm:prSet presAssocID="{FA51B8B2-712C-6248-98B2-0C00B060773B}" presName="theInnerList" presStyleCnt="0"/>
      <dgm:spPr/>
    </dgm:pt>
    <dgm:pt modelId="{5759A4C4-E8CA-9540-82A6-3B69CA1F8D20}" type="pres">
      <dgm:prSet presAssocID="{51CA6E63-E9D8-B84C-809D-4379056D3277}" presName="childNode" presStyleLbl="node1" presStyleIdx="2" presStyleCnt="6">
        <dgm:presLayoutVars>
          <dgm:bulletEnabled val="1"/>
        </dgm:presLayoutVars>
      </dgm:prSet>
      <dgm:spPr/>
    </dgm:pt>
    <dgm:pt modelId="{1992728C-565F-3148-920E-DAB83234AA91}" type="pres">
      <dgm:prSet presAssocID="{51CA6E63-E9D8-B84C-809D-4379056D3277}" presName="aSpace2" presStyleCnt="0"/>
      <dgm:spPr/>
    </dgm:pt>
    <dgm:pt modelId="{F60B7216-F47E-CE46-8229-42EC755DBFF6}" type="pres">
      <dgm:prSet presAssocID="{DE048556-5CBF-C147-B271-E8F3BA1158EA}" presName="childNode" presStyleLbl="node1" presStyleIdx="3" presStyleCnt="6">
        <dgm:presLayoutVars>
          <dgm:bulletEnabled val="1"/>
        </dgm:presLayoutVars>
      </dgm:prSet>
      <dgm:spPr/>
    </dgm:pt>
    <dgm:pt modelId="{5E001628-E191-E34F-AA27-6A72AECD6BBB}" type="pres">
      <dgm:prSet presAssocID="{FA51B8B2-712C-6248-98B2-0C00B060773B}" presName="aSpace" presStyleCnt="0"/>
      <dgm:spPr/>
    </dgm:pt>
    <dgm:pt modelId="{48745136-4F3C-844B-9CD3-FAC11FB1D2C6}" type="pres">
      <dgm:prSet presAssocID="{846CA9FE-FDE0-CA4E-AF25-4CEDDDE5329E}" presName="compNode" presStyleCnt="0"/>
      <dgm:spPr/>
    </dgm:pt>
    <dgm:pt modelId="{B9D3E16C-8A5A-FA43-B473-319483ADB074}" type="pres">
      <dgm:prSet presAssocID="{846CA9FE-FDE0-CA4E-AF25-4CEDDDE5329E}" presName="aNode" presStyleLbl="bgShp" presStyleIdx="2" presStyleCnt="4"/>
      <dgm:spPr/>
    </dgm:pt>
    <dgm:pt modelId="{8B43F404-0E82-9844-9166-E75AACBF6EC7}" type="pres">
      <dgm:prSet presAssocID="{846CA9FE-FDE0-CA4E-AF25-4CEDDDE5329E}" presName="textNode" presStyleLbl="bgShp" presStyleIdx="2" presStyleCnt="4"/>
      <dgm:spPr/>
    </dgm:pt>
    <dgm:pt modelId="{4BC41F42-115C-E044-9D0D-390EC318FDD8}" type="pres">
      <dgm:prSet presAssocID="{846CA9FE-FDE0-CA4E-AF25-4CEDDDE5329E}" presName="compChildNode" presStyleCnt="0"/>
      <dgm:spPr/>
    </dgm:pt>
    <dgm:pt modelId="{4379C1FF-2007-2043-B72C-28293D999026}" type="pres">
      <dgm:prSet presAssocID="{846CA9FE-FDE0-CA4E-AF25-4CEDDDE5329E}" presName="theInnerList" presStyleCnt="0"/>
      <dgm:spPr/>
    </dgm:pt>
    <dgm:pt modelId="{8DF3E00B-4FD1-EB45-B2B3-D346EC0F8FFE}" type="pres">
      <dgm:prSet presAssocID="{610131A9-9FA1-5347-B045-D27F07418217}" presName="childNode" presStyleLbl="node1" presStyleIdx="4" presStyleCnt="6">
        <dgm:presLayoutVars>
          <dgm:bulletEnabled val="1"/>
        </dgm:presLayoutVars>
      </dgm:prSet>
      <dgm:spPr/>
    </dgm:pt>
    <dgm:pt modelId="{9B1BC38B-79D5-BE4D-9516-324E4E3D88DD}" type="pres">
      <dgm:prSet presAssocID="{846CA9FE-FDE0-CA4E-AF25-4CEDDDE5329E}" presName="aSpace" presStyleCnt="0"/>
      <dgm:spPr/>
    </dgm:pt>
    <dgm:pt modelId="{8C40FB04-F7C0-7547-9AF9-A863C888A35E}" type="pres">
      <dgm:prSet presAssocID="{FF3D27B6-D1F6-7A44-8B32-CDDE22581738}" presName="compNode" presStyleCnt="0"/>
      <dgm:spPr/>
    </dgm:pt>
    <dgm:pt modelId="{ABACF5B6-2035-4344-9423-47ACDA522882}" type="pres">
      <dgm:prSet presAssocID="{FF3D27B6-D1F6-7A44-8B32-CDDE22581738}" presName="aNode" presStyleLbl="bgShp" presStyleIdx="3" presStyleCnt="4"/>
      <dgm:spPr/>
    </dgm:pt>
    <dgm:pt modelId="{08AD8E23-0CAF-5B46-9BFC-2FD43C13A0C2}" type="pres">
      <dgm:prSet presAssocID="{FF3D27B6-D1F6-7A44-8B32-CDDE22581738}" presName="textNode" presStyleLbl="bgShp" presStyleIdx="3" presStyleCnt="4"/>
      <dgm:spPr/>
    </dgm:pt>
    <dgm:pt modelId="{592FE62F-7D58-AC4C-8FC9-44B6E9D0A4A0}" type="pres">
      <dgm:prSet presAssocID="{FF3D27B6-D1F6-7A44-8B32-CDDE22581738}" presName="compChildNode" presStyleCnt="0"/>
      <dgm:spPr/>
    </dgm:pt>
    <dgm:pt modelId="{F0024FF5-A781-2E4C-A3EF-D19EC3E05F70}" type="pres">
      <dgm:prSet presAssocID="{FF3D27B6-D1F6-7A44-8B32-CDDE22581738}" presName="theInnerList" presStyleCnt="0"/>
      <dgm:spPr/>
    </dgm:pt>
    <dgm:pt modelId="{6D4313CF-63BE-3F42-BC3A-D927330170C8}" type="pres">
      <dgm:prSet presAssocID="{819F22EE-2413-7F4E-AA10-4CD5143D7F6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9F4E70B-E041-E34B-A189-FF35610FFF79}" type="presOf" srcId="{51CA6E63-E9D8-B84C-809D-4379056D3277}" destId="{5759A4C4-E8CA-9540-82A6-3B69CA1F8D20}" srcOrd="0" destOrd="0" presId="urn:microsoft.com/office/officeart/2005/8/layout/lProcess2"/>
    <dgm:cxn modelId="{4D27E00F-19C3-0442-91F5-86F8656A8C30}" srcId="{FA51B8B2-712C-6248-98B2-0C00B060773B}" destId="{DE048556-5CBF-C147-B271-E8F3BA1158EA}" srcOrd="1" destOrd="0" parTransId="{CDFC21FE-92A4-BB41-ACE8-720ECF9AF5F4}" sibTransId="{14527BE4-51C6-0944-97BF-3DCD8B02FFA7}"/>
    <dgm:cxn modelId="{5F18FA13-A26D-C141-9BBC-28239AC684DE}" srcId="{2B78EF93-21B4-C044-8E22-36B357EE4A04}" destId="{FF3D27B6-D1F6-7A44-8B32-CDDE22581738}" srcOrd="3" destOrd="0" parTransId="{408BD36B-2B28-BA4F-B26B-68395F6D1FB8}" sibTransId="{DD4EF947-2984-6B43-97D0-3927C1069704}"/>
    <dgm:cxn modelId="{F074C317-C96B-BD4C-81ED-868CABFC51B9}" type="presOf" srcId="{846CA9FE-FDE0-CA4E-AF25-4CEDDDE5329E}" destId="{8B43F404-0E82-9844-9166-E75AACBF6EC7}" srcOrd="1" destOrd="0" presId="urn:microsoft.com/office/officeart/2005/8/layout/lProcess2"/>
    <dgm:cxn modelId="{BA172018-575F-7A47-8992-B8A9F74EEF09}" srcId="{2B78EF93-21B4-C044-8E22-36B357EE4A04}" destId="{FA51B8B2-712C-6248-98B2-0C00B060773B}" srcOrd="1" destOrd="0" parTransId="{7914DBC9-9C08-324B-B9E8-63EF217C30A9}" sibTransId="{A1D8D610-F126-2148-869B-DB8E7CC15011}"/>
    <dgm:cxn modelId="{7F4EF927-F882-B34E-83B2-2846387C9611}" type="presOf" srcId="{846CA9FE-FDE0-CA4E-AF25-4CEDDDE5329E}" destId="{B9D3E16C-8A5A-FA43-B473-319483ADB074}" srcOrd="0" destOrd="0" presId="urn:microsoft.com/office/officeart/2005/8/layout/lProcess2"/>
    <dgm:cxn modelId="{39183639-1226-1A46-ACE8-A8277406504D}" type="presOf" srcId="{61FE2A2C-7627-8A44-BE4B-6759FC16226B}" destId="{F80082F8-C127-4846-A59A-9DF66D894F90}" srcOrd="0" destOrd="0" presId="urn:microsoft.com/office/officeart/2005/8/layout/lProcess2"/>
    <dgm:cxn modelId="{95E42C41-9FC5-B94F-837D-90E1645AA2AB}" type="presOf" srcId="{FF3D27B6-D1F6-7A44-8B32-CDDE22581738}" destId="{ABACF5B6-2035-4344-9423-47ACDA522882}" srcOrd="0" destOrd="0" presId="urn:microsoft.com/office/officeart/2005/8/layout/lProcess2"/>
    <dgm:cxn modelId="{2DD87445-F346-6343-9E9C-097DA7BF10D5}" type="presOf" srcId="{FA51B8B2-712C-6248-98B2-0C00B060773B}" destId="{5CF03182-A179-F345-B542-F8D70FFC0FAF}" srcOrd="1" destOrd="0" presId="urn:microsoft.com/office/officeart/2005/8/layout/lProcess2"/>
    <dgm:cxn modelId="{8CF86775-1D89-574D-90DD-8359210D5334}" type="presOf" srcId="{B7731878-F6B9-6444-9DA1-9C34783BC4C7}" destId="{81BEAB25-A512-8546-93AF-DCF9CCA4028B}" srcOrd="0" destOrd="0" presId="urn:microsoft.com/office/officeart/2005/8/layout/lProcess2"/>
    <dgm:cxn modelId="{BE37CF7F-737F-9B4B-926C-0AFAAE0F8679}" srcId="{846CA9FE-FDE0-CA4E-AF25-4CEDDDE5329E}" destId="{610131A9-9FA1-5347-B045-D27F07418217}" srcOrd="0" destOrd="0" parTransId="{ECDA0EE7-5AC7-894B-9A23-9EA1A30151FB}" sibTransId="{FAC8452D-F874-2749-8F4A-5DC4900CD4F5}"/>
    <dgm:cxn modelId="{1F2C5881-F585-CA4D-8799-AFF0582E0F7B}" type="presOf" srcId="{FF3D27B6-D1F6-7A44-8B32-CDDE22581738}" destId="{08AD8E23-0CAF-5B46-9BFC-2FD43C13A0C2}" srcOrd="1" destOrd="0" presId="urn:microsoft.com/office/officeart/2005/8/layout/lProcess2"/>
    <dgm:cxn modelId="{ADE27C89-C027-3948-8547-BC147D6CFF62}" type="presOf" srcId="{FA51B8B2-712C-6248-98B2-0C00B060773B}" destId="{800DCEDB-01CC-9B4E-A6CC-9D6D89305220}" srcOrd="0" destOrd="0" presId="urn:microsoft.com/office/officeart/2005/8/layout/lProcess2"/>
    <dgm:cxn modelId="{0F128F8F-3AF5-5D48-9998-5059A404DEC8}" srcId="{FA51B8B2-712C-6248-98B2-0C00B060773B}" destId="{51CA6E63-E9D8-B84C-809D-4379056D3277}" srcOrd="0" destOrd="0" parTransId="{F6FC5803-4D4B-994D-8712-CE918AF45B25}" sibTransId="{B1F093E9-8DFE-3445-92B9-B19AE337A815}"/>
    <dgm:cxn modelId="{27377790-A730-F44B-8863-4B2ABCBAAFA3}" srcId="{45F8026F-FEC0-1448-8449-45AE93C25372}" destId="{61FE2A2C-7627-8A44-BE4B-6759FC16226B}" srcOrd="0" destOrd="0" parTransId="{324DA0C7-7D68-9046-A7FB-B4D595AEAD6E}" sibTransId="{F1F35E72-D1DC-0047-B600-FFFDC1854D09}"/>
    <dgm:cxn modelId="{9012F09E-DE16-6246-8F10-11E1BD979D2C}" type="presOf" srcId="{819F22EE-2413-7F4E-AA10-4CD5143D7F66}" destId="{6D4313CF-63BE-3F42-BC3A-D927330170C8}" srcOrd="0" destOrd="0" presId="urn:microsoft.com/office/officeart/2005/8/layout/lProcess2"/>
    <dgm:cxn modelId="{D7A154AB-54FB-A448-B9D0-9C6D98A1C0F3}" type="presOf" srcId="{45F8026F-FEC0-1448-8449-45AE93C25372}" destId="{23867060-AC71-A54C-9D98-786A41517B57}" srcOrd="1" destOrd="0" presId="urn:microsoft.com/office/officeart/2005/8/layout/lProcess2"/>
    <dgm:cxn modelId="{05E688C7-52AC-AE49-87E4-1CBFA650633E}" srcId="{FF3D27B6-D1F6-7A44-8B32-CDDE22581738}" destId="{819F22EE-2413-7F4E-AA10-4CD5143D7F66}" srcOrd="0" destOrd="0" parTransId="{570F45D3-20E3-2C4E-81CF-0954D64DA17D}" sibTransId="{71B541F7-012C-454D-9618-FA67AB3E63B0}"/>
    <dgm:cxn modelId="{507CB7D2-5406-7840-B933-A4AA3BDAE4F3}" type="presOf" srcId="{610131A9-9FA1-5347-B045-D27F07418217}" destId="{8DF3E00B-4FD1-EB45-B2B3-D346EC0F8FFE}" srcOrd="0" destOrd="0" presId="urn:microsoft.com/office/officeart/2005/8/layout/lProcess2"/>
    <dgm:cxn modelId="{6D51FAD4-631F-064C-BDE0-2AD53BDC1E03}" srcId="{2B78EF93-21B4-C044-8E22-36B357EE4A04}" destId="{45F8026F-FEC0-1448-8449-45AE93C25372}" srcOrd="0" destOrd="0" parTransId="{019C1F0D-B7A7-E142-80B1-83EF64612F9B}" sibTransId="{4B0333CA-01FF-1E40-8337-58EBFE2E1CCC}"/>
    <dgm:cxn modelId="{A858CEDE-3CF7-F649-BD81-409D33489BCB}" type="presOf" srcId="{DE048556-5CBF-C147-B271-E8F3BA1158EA}" destId="{F60B7216-F47E-CE46-8229-42EC755DBFF6}" srcOrd="0" destOrd="0" presId="urn:microsoft.com/office/officeart/2005/8/layout/lProcess2"/>
    <dgm:cxn modelId="{80852FE5-3800-1048-8616-689968F0BA35}" type="presOf" srcId="{2B78EF93-21B4-C044-8E22-36B357EE4A04}" destId="{4EE875C3-97E0-264B-853F-86C56DAD8F23}" srcOrd="0" destOrd="0" presId="urn:microsoft.com/office/officeart/2005/8/layout/lProcess2"/>
    <dgm:cxn modelId="{70CD30EF-5B5E-1444-8886-177D24DC2002}" srcId="{45F8026F-FEC0-1448-8449-45AE93C25372}" destId="{B7731878-F6B9-6444-9DA1-9C34783BC4C7}" srcOrd="1" destOrd="0" parTransId="{C9AE12C4-FF44-594F-BEF0-C6128A3BF3B8}" sibTransId="{CF5DE6DE-A215-1049-87A2-A60838162A74}"/>
    <dgm:cxn modelId="{5BA574F3-9BCD-8149-94D7-37280AF40BD0}" type="presOf" srcId="{45F8026F-FEC0-1448-8449-45AE93C25372}" destId="{3DAC6A62-A693-3340-AB78-7174D8D0CAB9}" srcOrd="0" destOrd="0" presId="urn:microsoft.com/office/officeart/2005/8/layout/lProcess2"/>
    <dgm:cxn modelId="{B4F261FE-6644-B241-922A-6BB9B1A79F5E}" srcId="{2B78EF93-21B4-C044-8E22-36B357EE4A04}" destId="{846CA9FE-FDE0-CA4E-AF25-4CEDDDE5329E}" srcOrd="2" destOrd="0" parTransId="{497435FD-BE85-8440-90F8-F5F13217AFE1}" sibTransId="{40679932-69E9-0249-8676-FD9E149D484E}"/>
    <dgm:cxn modelId="{F0D20748-41CB-2846-8A41-E00FF25BA64C}" type="presParOf" srcId="{4EE875C3-97E0-264B-853F-86C56DAD8F23}" destId="{3F3F68F2-3F07-AC4C-BB77-8AE8169FFF76}" srcOrd="0" destOrd="0" presId="urn:microsoft.com/office/officeart/2005/8/layout/lProcess2"/>
    <dgm:cxn modelId="{842B25BB-6815-1441-BC8E-E4236328DFCE}" type="presParOf" srcId="{3F3F68F2-3F07-AC4C-BB77-8AE8169FFF76}" destId="{3DAC6A62-A693-3340-AB78-7174D8D0CAB9}" srcOrd="0" destOrd="0" presId="urn:microsoft.com/office/officeart/2005/8/layout/lProcess2"/>
    <dgm:cxn modelId="{0FC406A3-D6E0-284A-B299-3A68C073DB1F}" type="presParOf" srcId="{3F3F68F2-3F07-AC4C-BB77-8AE8169FFF76}" destId="{23867060-AC71-A54C-9D98-786A41517B57}" srcOrd="1" destOrd="0" presId="urn:microsoft.com/office/officeart/2005/8/layout/lProcess2"/>
    <dgm:cxn modelId="{68DAE1C8-442D-0447-9B89-C98696EBD7E0}" type="presParOf" srcId="{3F3F68F2-3F07-AC4C-BB77-8AE8169FFF76}" destId="{EE8060ED-03C1-6A4A-B64B-D7AF97D02715}" srcOrd="2" destOrd="0" presId="urn:microsoft.com/office/officeart/2005/8/layout/lProcess2"/>
    <dgm:cxn modelId="{524FE02F-973C-2F49-98DB-A9D379FFD040}" type="presParOf" srcId="{EE8060ED-03C1-6A4A-B64B-D7AF97D02715}" destId="{9B772656-DECF-7F47-AB1E-0C3DA193194F}" srcOrd="0" destOrd="0" presId="urn:microsoft.com/office/officeart/2005/8/layout/lProcess2"/>
    <dgm:cxn modelId="{226C0C98-F91F-DB4B-A7B6-93A67D268BF0}" type="presParOf" srcId="{9B772656-DECF-7F47-AB1E-0C3DA193194F}" destId="{F80082F8-C127-4846-A59A-9DF66D894F90}" srcOrd="0" destOrd="0" presId="urn:microsoft.com/office/officeart/2005/8/layout/lProcess2"/>
    <dgm:cxn modelId="{3026AA2E-5F39-E948-940B-6E42B0E567C6}" type="presParOf" srcId="{9B772656-DECF-7F47-AB1E-0C3DA193194F}" destId="{130FA259-06BB-2148-AA7E-7791F233EA1E}" srcOrd="1" destOrd="0" presId="urn:microsoft.com/office/officeart/2005/8/layout/lProcess2"/>
    <dgm:cxn modelId="{9A0DE242-F23D-954B-BC77-9C80C70C9355}" type="presParOf" srcId="{9B772656-DECF-7F47-AB1E-0C3DA193194F}" destId="{81BEAB25-A512-8546-93AF-DCF9CCA4028B}" srcOrd="2" destOrd="0" presId="urn:microsoft.com/office/officeart/2005/8/layout/lProcess2"/>
    <dgm:cxn modelId="{C39CA6D0-175C-9847-9CF7-0843F4D9E1E2}" type="presParOf" srcId="{4EE875C3-97E0-264B-853F-86C56DAD8F23}" destId="{54FA80D8-AFEA-C845-A90D-B4BEE71B9AA1}" srcOrd="1" destOrd="0" presId="urn:microsoft.com/office/officeart/2005/8/layout/lProcess2"/>
    <dgm:cxn modelId="{0093B22F-7D9B-8741-BFD5-839DDB3FB007}" type="presParOf" srcId="{4EE875C3-97E0-264B-853F-86C56DAD8F23}" destId="{81CCA09E-4EA7-1A43-971B-5FB62CC23FF1}" srcOrd="2" destOrd="0" presId="urn:microsoft.com/office/officeart/2005/8/layout/lProcess2"/>
    <dgm:cxn modelId="{066364E5-9633-0F43-A106-284DCA3E6BD8}" type="presParOf" srcId="{81CCA09E-4EA7-1A43-971B-5FB62CC23FF1}" destId="{800DCEDB-01CC-9B4E-A6CC-9D6D89305220}" srcOrd="0" destOrd="0" presId="urn:microsoft.com/office/officeart/2005/8/layout/lProcess2"/>
    <dgm:cxn modelId="{6D1A8321-1B9C-C747-BAEC-0B73DFE9EFD8}" type="presParOf" srcId="{81CCA09E-4EA7-1A43-971B-5FB62CC23FF1}" destId="{5CF03182-A179-F345-B542-F8D70FFC0FAF}" srcOrd="1" destOrd="0" presId="urn:microsoft.com/office/officeart/2005/8/layout/lProcess2"/>
    <dgm:cxn modelId="{92468E61-8A91-794E-9715-03FB1C09100F}" type="presParOf" srcId="{81CCA09E-4EA7-1A43-971B-5FB62CC23FF1}" destId="{659C3348-4758-734B-922B-6103C95CAC43}" srcOrd="2" destOrd="0" presId="urn:microsoft.com/office/officeart/2005/8/layout/lProcess2"/>
    <dgm:cxn modelId="{8F483172-3BD0-214C-91E0-BCFA7C6B868B}" type="presParOf" srcId="{659C3348-4758-734B-922B-6103C95CAC43}" destId="{73D562B1-7D51-B242-8F69-2299119DDC0B}" srcOrd="0" destOrd="0" presId="urn:microsoft.com/office/officeart/2005/8/layout/lProcess2"/>
    <dgm:cxn modelId="{63EC4FF8-6EB1-B748-BB6E-8264129A266D}" type="presParOf" srcId="{73D562B1-7D51-B242-8F69-2299119DDC0B}" destId="{5759A4C4-E8CA-9540-82A6-3B69CA1F8D20}" srcOrd="0" destOrd="0" presId="urn:microsoft.com/office/officeart/2005/8/layout/lProcess2"/>
    <dgm:cxn modelId="{5F8D40D9-9E5C-DC44-A1AA-BCCC5338F65B}" type="presParOf" srcId="{73D562B1-7D51-B242-8F69-2299119DDC0B}" destId="{1992728C-565F-3148-920E-DAB83234AA91}" srcOrd="1" destOrd="0" presId="urn:microsoft.com/office/officeart/2005/8/layout/lProcess2"/>
    <dgm:cxn modelId="{881328E8-07B9-7343-AB6A-1F4DBF1AE7FD}" type="presParOf" srcId="{73D562B1-7D51-B242-8F69-2299119DDC0B}" destId="{F60B7216-F47E-CE46-8229-42EC755DBFF6}" srcOrd="2" destOrd="0" presId="urn:microsoft.com/office/officeart/2005/8/layout/lProcess2"/>
    <dgm:cxn modelId="{45115F8B-92C1-C547-A3E1-04A332C9E574}" type="presParOf" srcId="{4EE875C3-97E0-264B-853F-86C56DAD8F23}" destId="{5E001628-E191-E34F-AA27-6A72AECD6BBB}" srcOrd="3" destOrd="0" presId="urn:microsoft.com/office/officeart/2005/8/layout/lProcess2"/>
    <dgm:cxn modelId="{D71CE474-94C4-2846-BFB1-EF19651BFC0F}" type="presParOf" srcId="{4EE875C3-97E0-264B-853F-86C56DAD8F23}" destId="{48745136-4F3C-844B-9CD3-FAC11FB1D2C6}" srcOrd="4" destOrd="0" presId="urn:microsoft.com/office/officeart/2005/8/layout/lProcess2"/>
    <dgm:cxn modelId="{4C751578-5CAC-BB45-94C1-460D5D0CCDF9}" type="presParOf" srcId="{48745136-4F3C-844B-9CD3-FAC11FB1D2C6}" destId="{B9D3E16C-8A5A-FA43-B473-319483ADB074}" srcOrd="0" destOrd="0" presId="urn:microsoft.com/office/officeart/2005/8/layout/lProcess2"/>
    <dgm:cxn modelId="{67087F34-9FFE-334A-A507-93B007C9659E}" type="presParOf" srcId="{48745136-4F3C-844B-9CD3-FAC11FB1D2C6}" destId="{8B43F404-0E82-9844-9166-E75AACBF6EC7}" srcOrd="1" destOrd="0" presId="urn:microsoft.com/office/officeart/2005/8/layout/lProcess2"/>
    <dgm:cxn modelId="{75ACF4AB-9FA8-C247-9C5E-E804908771E9}" type="presParOf" srcId="{48745136-4F3C-844B-9CD3-FAC11FB1D2C6}" destId="{4BC41F42-115C-E044-9D0D-390EC318FDD8}" srcOrd="2" destOrd="0" presId="urn:microsoft.com/office/officeart/2005/8/layout/lProcess2"/>
    <dgm:cxn modelId="{8B5FF5C2-4519-D84A-8B0B-FB8DBEACC8D9}" type="presParOf" srcId="{4BC41F42-115C-E044-9D0D-390EC318FDD8}" destId="{4379C1FF-2007-2043-B72C-28293D999026}" srcOrd="0" destOrd="0" presId="urn:microsoft.com/office/officeart/2005/8/layout/lProcess2"/>
    <dgm:cxn modelId="{10F67624-9259-4444-AEE3-74398F451F3C}" type="presParOf" srcId="{4379C1FF-2007-2043-B72C-28293D999026}" destId="{8DF3E00B-4FD1-EB45-B2B3-D346EC0F8FFE}" srcOrd="0" destOrd="0" presId="urn:microsoft.com/office/officeart/2005/8/layout/lProcess2"/>
    <dgm:cxn modelId="{C1B1EBFA-0961-5847-B307-359DE86718E2}" type="presParOf" srcId="{4EE875C3-97E0-264B-853F-86C56DAD8F23}" destId="{9B1BC38B-79D5-BE4D-9516-324E4E3D88DD}" srcOrd="5" destOrd="0" presId="urn:microsoft.com/office/officeart/2005/8/layout/lProcess2"/>
    <dgm:cxn modelId="{8D8AA089-BE8C-5D40-AA3E-D482A6ADF133}" type="presParOf" srcId="{4EE875C3-97E0-264B-853F-86C56DAD8F23}" destId="{8C40FB04-F7C0-7547-9AF9-A863C888A35E}" srcOrd="6" destOrd="0" presId="urn:microsoft.com/office/officeart/2005/8/layout/lProcess2"/>
    <dgm:cxn modelId="{BACB4F21-D347-614A-9A00-99F421217377}" type="presParOf" srcId="{8C40FB04-F7C0-7547-9AF9-A863C888A35E}" destId="{ABACF5B6-2035-4344-9423-47ACDA522882}" srcOrd="0" destOrd="0" presId="urn:microsoft.com/office/officeart/2005/8/layout/lProcess2"/>
    <dgm:cxn modelId="{20E6BB52-F86A-044F-9E51-4C8710C43F04}" type="presParOf" srcId="{8C40FB04-F7C0-7547-9AF9-A863C888A35E}" destId="{08AD8E23-0CAF-5B46-9BFC-2FD43C13A0C2}" srcOrd="1" destOrd="0" presId="urn:microsoft.com/office/officeart/2005/8/layout/lProcess2"/>
    <dgm:cxn modelId="{8A9F9BFE-CE4D-5E47-8FAF-263C6D171D62}" type="presParOf" srcId="{8C40FB04-F7C0-7547-9AF9-A863C888A35E}" destId="{592FE62F-7D58-AC4C-8FC9-44B6E9D0A4A0}" srcOrd="2" destOrd="0" presId="urn:microsoft.com/office/officeart/2005/8/layout/lProcess2"/>
    <dgm:cxn modelId="{BB94E48F-D24B-DE43-8780-031599D90159}" type="presParOf" srcId="{592FE62F-7D58-AC4C-8FC9-44B6E9D0A4A0}" destId="{F0024FF5-A781-2E4C-A3EF-D19EC3E05F70}" srcOrd="0" destOrd="0" presId="urn:microsoft.com/office/officeart/2005/8/layout/lProcess2"/>
    <dgm:cxn modelId="{9E37F63E-F507-5746-AA3F-4CCD174E7879}" type="presParOf" srcId="{F0024FF5-A781-2E4C-A3EF-D19EC3E05F70}" destId="{6D4313CF-63BE-3F42-BC3A-D927330170C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99CCD-C678-8542-B4DC-7C1292200CD2}">
      <dsp:nvSpPr>
        <dsp:cNvPr id="0" name=""/>
        <dsp:cNvSpPr/>
      </dsp:nvSpPr>
      <dsp:spPr>
        <a:xfrm>
          <a:off x="1175687" y="45484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</a:t>
          </a:r>
        </a:p>
      </dsp:txBody>
      <dsp:txXfrm>
        <a:off x="1466788" y="427553"/>
        <a:ext cx="1601051" cy="982463"/>
      </dsp:txXfrm>
    </dsp:sp>
    <dsp:sp modelId="{B49F8A35-917E-D544-9F06-98D47911B63C}">
      <dsp:nvSpPr>
        <dsp:cNvPr id="0" name=""/>
        <dsp:cNvSpPr/>
      </dsp:nvSpPr>
      <dsp:spPr>
        <a:xfrm>
          <a:off x="1963478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Deep Learning</a:t>
          </a:r>
        </a:p>
      </dsp:txBody>
      <dsp:txXfrm>
        <a:off x="2631189" y="1974024"/>
        <a:ext cx="1309951" cy="1200788"/>
      </dsp:txXfrm>
    </dsp:sp>
    <dsp:sp modelId="{1EDD0844-64BA-024B-85F1-CE5FA228DFB5}">
      <dsp:nvSpPr>
        <dsp:cNvPr id="0" name=""/>
        <dsp:cNvSpPr/>
      </dsp:nvSpPr>
      <dsp:spPr>
        <a:xfrm>
          <a:off x="387897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Artificial </a:t>
          </a:r>
          <a:r>
            <a:rPr lang="en-US" sz="1900" b="0" i="0" kern="1200" dirty="0">
              <a:latin typeface="National 2 Medium" panose="020B0504030502020203" pitchFamily="34" charset="77"/>
            </a:rPr>
            <a:t>General</a:t>
          </a:r>
          <a:r>
            <a:rPr lang="en-US" sz="1900" kern="1200" dirty="0">
              <a:latin typeface="National 2" panose="020B0504030502020203" pitchFamily="34" charset="77"/>
            </a:rPr>
            <a:t> Intelligence</a:t>
          </a:r>
        </a:p>
      </dsp:txBody>
      <dsp:txXfrm>
        <a:off x="593487" y="1974024"/>
        <a:ext cx="1309951" cy="1200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C6A62-A693-3340-AB78-7174D8D0CAB9}">
      <dsp:nvSpPr>
        <dsp:cNvPr id="0" name=""/>
        <dsp:cNvSpPr/>
      </dsp:nvSpPr>
      <dsp:spPr>
        <a:xfrm>
          <a:off x="2783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Supervised Learning</a:t>
          </a:r>
        </a:p>
      </dsp:txBody>
      <dsp:txXfrm>
        <a:off x="2783" y="0"/>
        <a:ext cx="2731436" cy="1238249"/>
      </dsp:txXfrm>
    </dsp:sp>
    <dsp:sp modelId="{F80082F8-C127-4846-A59A-9DF66D894F90}">
      <dsp:nvSpPr>
        <dsp:cNvPr id="0" name=""/>
        <dsp:cNvSpPr/>
      </dsp:nvSpPr>
      <dsp:spPr>
        <a:xfrm>
          <a:off x="275927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Classification</a:t>
          </a:r>
        </a:p>
      </dsp:txBody>
      <dsp:txXfrm>
        <a:off x="312377" y="1275909"/>
        <a:ext cx="2112249" cy="1171597"/>
      </dsp:txXfrm>
    </dsp:sp>
    <dsp:sp modelId="{81BEAB25-A512-8546-93AF-DCF9CCA4028B}">
      <dsp:nvSpPr>
        <dsp:cNvPr id="0" name=""/>
        <dsp:cNvSpPr/>
      </dsp:nvSpPr>
      <dsp:spPr>
        <a:xfrm>
          <a:off x="275927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Regression</a:t>
          </a:r>
        </a:p>
      </dsp:txBody>
      <dsp:txXfrm>
        <a:off x="312377" y="2711868"/>
        <a:ext cx="2112249" cy="1171597"/>
      </dsp:txXfrm>
    </dsp:sp>
    <dsp:sp modelId="{800DCEDB-01CC-9B4E-A6CC-9D6D89305220}">
      <dsp:nvSpPr>
        <dsp:cNvPr id="0" name=""/>
        <dsp:cNvSpPr/>
      </dsp:nvSpPr>
      <dsp:spPr>
        <a:xfrm>
          <a:off x="2939077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Unsupervised Learning</a:t>
          </a:r>
        </a:p>
      </dsp:txBody>
      <dsp:txXfrm>
        <a:off x="2939077" y="0"/>
        <a:ext cx="2731436" cy="1238249"/>
      </dsp:txXfrm>
    </dsp:sp>
    <dsp:sp modelId="{5759A4C4-E8CA-9540-82A6-3B69CA1F8D20}">
      <dsp:nvSpPr>
        <dsp:cNvPr id="0" name=""/>
        <dsp:cNvSpPr/>
      </dsp:nvSpPr>
      <dsp:spPr>
        <a:xfrm>
          <a:off x="3212221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Clustering</a:t>
          </a:r>
        </a:p>
      </dsp:txBody>
      <dsp:txXfrm>
        <a:off x="3248671" y="1275909"/>
        <a:ext cx="2112249" cy="1171597"/>
      </dsp:txXfrm>
    </dsp:sp>
    <dsp:sp modelId="{F60B7216-F47E-CE46-8229-42EC755DBFF6}">
      <dsp:nvSpPr>
        <dsp:cNvPr id="0" name=""/>
        <dsp:cNvSpPr/>
      </dsp:nvSpPr>
      <dsp:spPr>
        <a:xfrm>
          <a:off x="3212221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Anomaly Detection</a:t>
          </a:r>
        </a:p>
      </dsp:txBody>
      <dsp:txXfrm>
        <a:off x="3248671" y="2711868"/>
        <a:ext cx="2112249" cy="1171597"/>
      </dsp:txXfrm>
    </dsp:sp>
    <dsp:sp modelId="{B9D3E16C-8A5A-FA43-B473-319483ADB074}">
      <dsp:nvSpPr>
        <dsp:cNvPr id="0" name=""/>
        <dsp:cNvSpPr/>
      </dsp:nvSpPr>
      <dsp:spPr>
        <a:xfrm>
          <a:off x="5875372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Semi-supervised Learning</a:t>
          </a:r>
        </a:p>
      </dsp:txBody>
      <dsp:txXfrm>
        <a:off x="5875372" y="0"/>
        <a:ext cx="2731436" cy="1238249"/>
      </dsp:txXfrm>
    </dsp:sp>
    <dsp:sp modelId="{8DF3E00B-4FD1-EB45-B2B3-D346EC0F8FFE}">
      <dsp:nvSpPr>
        <dsp:cNvPr id="0" name=""/>
        <dsp:cNvSpPr/>
      </dsp:nvSpPr>
      <dsp:spPr>
        <a:xfrm>
          <a:off x="6148516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Mix of labeled and unlabeled data</a:t>
          </a:r>
        </a:p>
      </dsp:txBody>
      <dsp:txXfrm>
        <a:off x="6212517" y="1302250"/>
        <a:ext cx="2057147" cy="2554873"/>
      </dsp:txXfrm>
    </dsp:sp>
    <dsp:sp modelId="{ABACF5B6-2035-4344-9423-47ACDA522882}">
      <dsp:nvSpPr>
        <dsp:cNvPr id="0" name=""/>
        <dsp:cNvSpPr/>
      </dsp:nvSpPr>
      <dsp:spPr>
        <a:xfrm>
          <a:off x="8811666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Self-supervised Learning</a:t>
          </a:r>
        </a:p>
      </dsp:txBody>
      <dsp:txXfrm>
        <a:off x="8811666" y="0"/>
        <a:ext cx="2731436" cy="1238249"/>
      </dsp:txXfrm>
    </dsp:sp>
    <dsp:sp modelId="{6D4313CF-63BE-3F42-BC3A-D927330170C8}">
      <dsp:nvSpPr>
        <dsp:cNvPr id="0" name=""/>
        <dsp:cNvSpPr/>
      </dsp:nvSpPr>
      <dsp:spPr>
        <a:xfrm>
          <a:off x="9084810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Language modeling</a:t>
          </a:r>
        </a:p>
      </dsp:txBody>
      <dsp:txXfrm>
        <a:off x="9148811" y="1302250"/>
        <a:ext cx="2057147" cy="2554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25/4/2023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25/4/2023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916BB-3B82-13AF-EDF2-A8E617D8A8B2}"/>
              </a:ext>
            </a:extLst>
          </p:cNvPr>
          <p:cNvSpPr txBox="1"/>
          <p:nvPr userDrawn="1"/>
        </p:nvSpPr>
        <p:spPr>
          <a:xfrm>
            <a:off x="4454968" y="6483601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www.dartgo.org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/ml-regression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6.svg"/><Relationship Id="rId7" Type="http://schemas.openxmlformats.org/officeDocument/2006/relationships/image" Target="../media/image5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HQObOWTQDNU6R1_67000Dx_ZCJB-3pi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9A1B8-1420-5E4C-DC50-A1562C46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25,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447800" y="4365827"/>
            <a:ext cx="3442428" cy="422103"/>
            <a:chOff x="1447800" y="4365827"/>
            <a:chExt cx="34424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447800" y="4365827"/>
              <a:ext cx="1451038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Input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5827"/>
            <a:ext cx="3665435" cy="422103"/>
            <a:chOff x="7315200" y="4365827"/>
            <a:chExt cx="3665435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309985" y="4365827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1970861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Trained model:</a:t>
            </a:r>
          </a:p>
        </p:txBody>
      </p:sp>
    </p:spTree>
    <p:extLst>
      <p:ext uri="{BB962C8B-B14F-4D97-AF65-F5344CB8AC3E}">
        <p14:creationId xmlns:p14="http://schemas.microsoft.com/office/powerpoint/2010/main" val="522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A7DC67-01C2-48A5-35EB-4EE93B8FDE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Training process: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Choose a model structure for your problem</a:t>
            </a:r>
          </a:p>
          <a:p>
            <a:pPr marL="914400" lvl="1" indent="-457200"/>
            <a:r>
              <a:rPr lang="en-US" dirty="0">
                <a:latin typeface="National 2" panose="020B0504030502020203" pitchFamily="34" charset="77"/>
              </a:rPr>
              <a:t>Every model has parameters that can be changed to better fit the problem at hand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Show the model plenty of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Adapt the model’s parameters to best fit the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Challenge: How do we know what is the “best fit”?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131A0-29D2-D8D6-76B6-3F1CE7E9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AB2A2-4A9E-9FE7-6E01-ADAEAEFFA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0379E-7861-FCCA-ABE3-F2909257BF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868816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tabLst>
                <a:tab pos="341313" algn="l"/>
              </a:tabLst>
            </a:pP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Unsupervised Training: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057B-3ABF-3A87-030D-D84FF9806A5E}"/>
              </a:ext>
            </a:extLst>
          </p:cNvPr>
          <p:cNvCxnSpPr>
            <a:cxnSpLocks/>
            <a:stCxn id="20" idx="0"/>
            <a:endCxn id="13" idx="2"/>
          </p:cNvCxnSpPr>
          <p:nvPr/>
        </p:nvCxnSpPr>
        <p:spPr>
          <a:xfrm flipV="1">
            <a:off x="10370473" y="2935576"/>
            <a:ext cx="11624" cy="1432422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9469828" y="2513473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DC10F2-A281-FF21-49E5-6C2BFC3A764F}"/>
              </a:ext>
            </a:extLst>
          </p:cNvPr>
          <p:cNvCxnSpPr>
            <a:cxnSpLocks/>
            <a:stCxn id="13" idx="1"/>
            <a:endCxn id="7" idx="0"/>
          </p:cNvCxnSpPr>
          <p:nvPr/>
        </p:nvCxnSpPr>
        <p:spPr>
          <a:xfrm rot="10800000" flipV="1">
            <a:off x="6109428" y="2724524"/>
            <a:ext cx="3360400" cy="704475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6646238">
            <a:off x="6239896" y="2662665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89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556423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Supervised Training: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5197159" y="6356259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9943254">
            <a:off x="6259984" y="5611608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BB799A-851F-3053-FDCB-52D6C6ADF8B4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6109428" y="5715000"/>
            <a:ext cx="0" cy="641259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4701C-7D64-2252-4699-5C2B656F7030}"/>
              </a:ext>
            </a:extLst>
          </p:cNvPr>
          <p:cNvGrpSpPr/>
          <p:nvPr/>
        </p:nvGrpSpPr>
        <p:grpSpPr>
          <a:xfrm>
            <a:off x="1024747" y="5001358"/>
            <a:ext cx="3865481" cy="422103"/>
            <a:chOff x="1024747" y="5001358"/>
            <a:chExt cx="3865481" cy="4221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934DE2-99F1-2D2C-0A2F-8CE228F7308D}"/>
                </a:ext>
              </a:extLst>
            </p:cNvPr>
            <p:cNvSpPr txBox="1"/>
            <p:nvPr/>
          </p:nvSpPr>
          <p:spPr>
            <a:xfrm>
              <a:off x="1024747" y="5001358"/>
              <a:ext cx="1975221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labels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7D7D771-68B9-F254-01D4-38F507FB00A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51816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6C69D-56FD-3548-80ED-441322DC41D9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6200000" flipH="1">
            <a:off x="3032833" y="4402985"/>
            <a:ext cx="1143850" cy="3184801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6">
            <a:extLst>
              <a:ext uri="{FF2B5EF4-FFF2-40B4-BE49-F238E27FC236}">
                <a16:creationId xmlns:a16="http://schemas.microsoft.com/office/drawing/2014/main" id="{E8570F1A-AA67-B6B3-0A55-F9178CCB9662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rot="5400000">
            <a:off x="7807480" y="4004318"/>
            <a:ext cx="1777210" cy="3348776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4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090F3E-C49C-DDBA-5C14-F40B420E1CE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7300991"/>
              </p:ext>
            </p:extLst>
          </p:nvPr>
        </p:nvGraphicFramePr>
        <p:xfrm>
          <a:off x="322263" y="2365375"/>
          <a:ext cx="11545887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A313FD-4C2C-7B30-1708-67B30E53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9790-2B64-7F91-AA0C-E2C7ECC4E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A64F0-19B9-543E-0248-347DBA45F9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FC7FC8-AB48-F142-32A3-B70F5DF64E32}"/>
              </a:ext>
            </a:extLst>
          </p:cNvPr>
          <p:cNvSpPr/>
          <p:nvPr/>
        </p:nvSpPr>
        <p:spPr>
          <a:xfrm>
            <a:off x="336425" y="5181600"/>
            <a:ext cx="2711575" cy="990600"/>
          </a:xfrm>
          <a:custGeom>
            <a:avLst/>
            <a:gdLst>
              <a:gd name="connsiteX0" fmla="*/ 0 w 2711575"/>
              <a:gd name="connsiteY0" fmla="*/ 495300 h 990600"/>
              <a:gd name="connsiteX1" fmla="*/ 1355788 w 2711575"/>
              <a:gd name="connsiteY1" fmla="*/ 0 h 990600"/>
              <a:gd name="connsiteX2" fmla="*/ 2711576 w 2711575"/>
              <a:gd name="connsiteY2" fmla="*/ 495300 h 990600"/>
              <a:gd name="connsiteX3" fmla="*/ 1355788 w 2711575"/>
              <a:gd name="connsiteY3" fmla="*/ 990600 h 990600"/>
              <a:gd name="connsiteX4" fmla="*/ 0 w 2711575"/>
              <a:gd name="connsiteY4" fmla="*/ 4953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575" h="990600" extrusionOk="0">
                <a:moveTo>
                  <a:pt x="0" y="495300"/>
                </a:moveTo>
                <a:cubicBezTo>
                  <a:pt x="-145037" y="132291"/>
                  <a:pt x="572863" y="12815"/>
                  <a:pt x="1355788" y="0"/>
                </a:cubicBezTo>
                <a:cubicBezTo>
                  <a:pt x="2114861" y="2167"/>
                  <a:pt x="2649573" y="223725"/>
                  <a:pt x="2711576" y="495300"/>
                </a:cubicBezTo>
                <a:cubicBezTo>
                  <a:pt x="2663030" y="816255"/>
                  <a:pt x="2096323" y="1036181"/>
                  <a:pt x="1355788" y="990600"/>
                </a:cubicBezTo>
                <a:cubicBezTo>
                  <a:pt x="586820" y="979555"/>
                  <a:pt x="72904" y="803681"/>
                  <a:pt x="0" y="495300"/>
                </a:cubicBezTo>
                <a:close/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AC6A62-A693-3340-AB78-7174D8D0C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DAC6A62-A693-3340-AB78-7174D8D0C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0082F8-C127-4846-A59A-9DF66D894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F80082F8-C127-4846-A59A-9DF66D894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BEAB25-A512-8546-93AF-DCF9CCA40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81BEAB25-A512-8546-93AF-DCF9CCA40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0DCEDB-01CC-9B4E-A6CC-9D6D89305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00DCEDB-01CC-9B4E-A6CC-9D6D893052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59A4C4-E8CA-9540-82A6-3B69CA1F8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759A4C4-E8CA-9540-82A6-3B69CA1F8D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B7216-F47E-CE46-8229-42EC755DB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F60B7216-F47E-CE46-8229-42EC755DBF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D3E16C-8A5A-FA43-B473-319483ADB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B9D3E16C-8A5A-FA43-B473-319483ADB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F3E00B-4FD1-EB45-B2B3-D346EC0F8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8DF3E00B-4FD1-EB45-B2B3-D346EC0F8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ACF5B6-2035-4344-9423-47ACDA522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ABACF5B6-2035-4344-9423-47ACDA5228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4313CF-63BE-3F42-BC3A-D92733017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6D4313CF-63BE-3F42-BC3A-D927330170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39618-B22D-6BF6-F408-88D6DD1E39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80000"/>
              <a:buFont typeface="System Font Regular"/>
              <a:buChar char="📈"/>
            </a:pPr>
            <a:r>
              <a:rPr lang="en-US" dirty="0"/>
              <a:t> What is “regression”?</a:t>
            </a:r>
          </a:p>
          <a:p>
            <a:pPr>
              <a:buSzPct val="80000"/>
              <a:buFont typeface="System Font Regular"/>
              <a:buChar char="🧩"/>
            </a:pPr>
            <a:r>
              <a:rPr lang="en-US" dirty="0"/>
              <a:t> Best-fit regression models: Linear Regression</a:t>
            </a:r>
          </a:p>
          <a:p>
            <a:pPr>
              <a:buSzPct val="80000"/>
              <a:buFont typeface="System Font Regular"/>
              <a:buChar char="🌈"/>
            </a:pPr>
            <a:r>
              <a:rPr lang="en-US" dirty="0"/>
              <a:t> The many, many, MANY kinds of regression models</a:t>
            </a:r>
          </a:p>
          <a:p>
            <a:pPr>
              <a:buSzPct val="80000"/>
              <a:buFont typeface="System Font Regular"/>
              <a:buChar char="🧠"/>
            </a:pPr>
            <a:r>
              <a:rPr lang="en-US" dirty="0"/>
              <a:t> An artificial neural network for regression problems</a:t>
            </a:r>
          </a:p>
          <a:p>
            <a:pPr>
              <a:buSzPct val="80000"/>
              <a:buFont typeface="System Font Regular"/>
              <a:buChar char="💎"/>
            </a:pPr>
            <a:r>
              <a:rPr lang="en-US" dirty="0"/>
              <a:t> Case study: Diamond price prediction</a:t>
            </a:r>
          </a:p>
          <a:p>
            <a:pPr marL="342900" indent="-342900">
              <a:buSzPct val="80000"/>
              <a:buFont typeface="System Font Regular"/>
              <a:buChar char="🤔"/>
            </a:pPr>
            <a:r>
              <a:rPr lang="en-US" dirty="0"/>
              <a:t>Critical Thinking</a:t>
            </a:r>
          </a:p>
          <a:p>
            <a:pPr marL="342900" indent="-342900">
              <a:buSzPct val="80000"/>
              <a:buFont typeface="System Font Regular"/>
              <a:buChar char="🎀"/>
            </a:pPr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A46E3-2870-3304-F933-8920B77C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Outline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4D56-94F4-8A6F-F1FC-3565FA252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CA6EE-713A-139E-0033-EF4AA8B396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03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Consider the following problem: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have measurements of the flipper length and the body mass of penguins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suspect that there is some kind of relationship between the two variables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Formulating a causal, biologically-motivated model for this relationship seems difficult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Instead, we try to somehow learn the “rules” for the association from the data itself (supervised learning)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What is “regression”?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57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National 2 Medium" panose="020B0504030502020203" pitchFamily="34" charset="77"/>
              </a:rPr>
              <a:t>Definition: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We use regression models to associate </a:t>
            </a:r>
            <a:r>
              <a:rPr lang="en-US" sz="2400" dirty="0">
                <a:latin typeface="National 2 Medium" panose="020B0504030502020203" pitchFamily="34" charset="77"/>
              </a:rPr>
              <a:t>one or more independent variables </a:t>
            </a:r>
            <a:r>
              <a:rPr lang="en-US" sz="2400" dirty="0">
                <a:latin typeface="National 2" panose="020B0504030502020203" pitchFamily="34" charset="77"/>
              </a:rPr>
              <a:t>with a </a:t>
            </a:r>
            <a:r>
              <a:rPr lang="en-US" sz="2400" dirty="0">
                <a:latin typeface="National 2 Medium" panose="020B0504030502020203" pitchFamily="34" charset="77"/>
              </a:rPr>
              <a:t>continuous-valued dependent variable </a:t>
            </a:r>
            <a:r>
              <a:rPr lang="en-US" sz="2400" dirty="0">
                <a:latin typeface="National 2" panose="020B0504030502020203" pitchFamily="34" charset="77"/>
              </a:rPr>
              <a:t>without knowing the rules for this association.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0F7C5-2F95-0CE3-E038-41648B2D3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latin typeface="National 2 Medium" panose="020B0504030502020203" pitchFamily="34" charset="77"/>
              </a:rPr>
              <a:t>Activity: </a:t>
            </a:r>
            <a:br>
              <a:rPr lang="en-US" dirty="0">
                <a:latin typeface="National 2 Medium" panose="020B0504030502020203" pitchFamily="34" charset="77"/>
              </a:rPr>
            </a:br>
            <a:r>
              <a:rPr lang="en-US" sz="1700" dirty="0">
                <a:latin typeface="National 2" panose="020B0504030502020203" pitchFamily="34" charset="77"/>
              </a:rPr>
              <a:t>Which of these problems could we tackle with a regression model?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if a customer will buy a product based on their previous purchase history.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student’s college GPA based on their high school GPA and SAT score.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the distance traveled by a spaceship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load of a server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company’s revenue based on its advertising expenditure.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value of a house based on its features.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Regression problem or not?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57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5B683E21-7AC0-FD47-AB3D-F9A828C3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following problem: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have measurements of the flipper length and the body mass of penguins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suspect that there is some kind of relationship between the two variables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Formulating a causal, biologically-motivated model for this relationship seems difficult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Intuitively, we would suspect some kind of linear relationship plus some noise:</a:t>
                </a:r>
              </a:p>
              <a:p>
                <a:pPr marL="457200" lvl="1" indent="0" algn="ctr">
                  <a:buSzPct val="8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mass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length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9525" lvl="1" indent="0" algn="ctr">
                  <a:buSzPct val="80000"/>
                  <a:buNone/>
                </a:pPr>
                <a:r>
                  <a:rPr lang="en-US" dirty="0"/>
                  <a:t>How to draw the best line?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52" t="-920" r="-2477" b="-2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21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6BBC3BC-14B8-2196-15FC-72B4C8A9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58000" y="2390775"/>
            <a:ext cx="4305300" cy="40767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more complex relationships between the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(predictor) and the dependent </a:t>
                </a:r>
                <a:r>
                  <a:rPr lang="en-US" sz="1800" i="1" dirty="0"/>
                  <a:t>y </a:t>
                </a:r>
                <a:r>
                  <a:rPr lang="en-US" sz="1800" dirty="0"/>
                  <a:t>(response, target):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703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9251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590800"/>
            <a:ext cx="10896586" cy="838200"/>
          </a:xfrm>
        </p:spPr>
        <p:txBody>
          <a:bodyPr>
            <a:noAutofit/>
          </a:bodyPr>
          <a:lstStyle/>
          <a:p>
            <a:r>
              <a:rPr lang="en-AU" sz="4400" dirty="0">
                <a:latin typeface="National 2" panose="020B0504030502020203" pitchFamily="34" charset="77"/>
              </a:rPr>
              <a:t>Gentle Introduction to Machine Learning:</a:t>
            </a:r>
            <a:br>
              <a:rPr lang="en-AU" sz="4400" dirty="0"/>
            </a:br>
            <a:r>
              <a:rPr lang="en-AU" sz="4400" dirty="0"/>
              <a:t>Regression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59010" y="4915540"/>
            <a:ext cx="8176156" cy="1519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3200" dirty="0"/>
              <a:t>Simon Stone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Research Data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Dartmouth College</a:t>
            </a:r>
            <a:endParaRPr lang="en-AU" sz="3200" i="1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1542F83-1431-A4F1-BAE7-7C73FFADD24E}"/>
              </a:ext>
            </a:extLst>
          </p:cNvPr>
          <p:cNvSpPr txBox="1">
            <a:spLocks/>
          </p:cNvSpPr>
          <p:nvPr/>
        </p:nvSpPr>
        <p:spPr>
          <a:xfrm>
            <a:off x="359010" y="4038600"/>
            <a:ext cx="1046139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4079" b="0" i="0" kern="1200">
                <a:solidFill>
                  <a:schemeClr val="bg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1406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Reproducible Research Workshop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A3644AC0-49F1-6100-6FE1-457D4E0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433" y="4724400"/>
            <a:ext cx="2219325" cy="22193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2EE419-3E1C-288D-5C6F-4343FE7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more complex relationships between the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(predictor) and the dependent </a:t>
                </a:r>
                <a:r>
                  <a:rPr lang="en-US" sz="1800" i="1" dirty="0"/>
                  <a:t>y </a:t>
                </a:r>
                <a:r>
                  <a:rPr lang="en-US" sz="1800" dirty="0"/>
                  <a:t>(response, target):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Polynomial of degree </a:t>
                </a:r>
                <a:r>
                  <a:rPr lang="en-US" sz="1800" i="1" dirty="0"/>
                  <a:t>n</a:t>
                </a:r>
                <a:r>
                  <a:rPr lang="en-US" sz="1800" dirty="0"/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⋯+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Any </a:t>
                </a:r>
                <a:r>
                  <a:rPr lang="en-US" sz="1800" dirty="0">
                    <a:latin typeface="National 2 Medium" panose="020B0504030502020203" pitchFamily="34" charset="77"/>
                  </a:rPr>
                  <a:t>linear</a:t>
                </a:r>
                <a:r>
                  <a:rPr lang="en-US" sz="1800" dirty="0"/>
                  <a:t> combination of some basis function, really: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03" t="-920" b="-18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58000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56695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ED5077-6735-1C22-9C80-91D4CBB05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85794" y="2365375"/>
            <a:ext cx="4127500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We could also use multiple independent variables with any basis function (here, degree 1):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285750" indent="-285750"/>
                <a:endParaRPr lang="en-US" sz="2200" dirty="0"/>
              </a:p>
              <a:p>
                <a:pPr marL="285750" indent="-285750"/>
                <a:r>
                  <a:rPr lang="en-US" sz="2200" dirty="0"/>
                  <a:t>“Multiple linear regression”</a:t>
                </a:r>
              </a:p>
              <a:p>
                <a:pPr marL="285750" indent="-285750"/>
                <a:r>
                  <a:rPr lang="en-US" sz="2200" dirty="0"/>
                  <a:t>Theoretically arbitrarily many predictors possible</a:t>
                </a:r>
              </a:p>
              <a:p>
                <a:pPr marL="285750" indent="-285750"/>
                <a:r>
                  <a:rPr lang="en-US" sz="2200" dirty="0"/>
                  <a:t>Usually just a single response per model</a:t>
                </a:r>
              </a:p>
              <a:p>
                <a:pPr marL="285750" indent="-285750"/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  <a:blipFill>
                <a:blip r:embed="rId3"/>
                <a:stretch>
                  <a:fillRect l="-2648" t="-920" r="-3055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5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73902-E6D0-3F4F-00AB-430295501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Activity:</a:t>
            </a:r>
          </a:p>
          <a:p>
            <a:pPr marL="342900" indent="-342900"/>
            <a:r>
              <a:rPr lang="en-US" sz="2400" dirty="0">
                <a:latin typeface="National 2" panose="020B0504030502020203" pitchFamily="34" charset="77"/>
              </a:rPr>
              <a:t>Where would you draw the line?</a:t>
            </a:r>
          </a:p>
          <a:p>
            <a:pPr marL="342900" indent="-342900"/>
            <a:r>
              <a:rPr lang="en-US" sz="2400" dirty="0">
                <a:latin typeface="National 2" panose="020B0504030502020203" pitchFamily="34" charset="77"/>
              </a:rPr>
              <a:t>How could you be sure that it is “the best line”?</a:t>
            </a: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3128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National 2 Medium" panose="020B0504030502020203" pitchFamily="34" charset="77"/>
                  </a:rPr>
                  <a:t>Assumption:</a:t>
                </a:r>
              </a:p>
              <a:p>
                <a:pPr marL="0" indent="0" algn="ctr">
                  <a:buNone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i="1" dirty="0">
                    <a:latin typeface="National 2" panose="020B0504030502020203" pitchFamily="34" charset="77"/>
                  </a:rPr>
                  <a:t>Drawing a line </a:t>
                </a:r>
                <a:r>
                  <a:rPr lang="en-US" sz="2400" dirty="0">
                    <a:latin typeface="National 2" panose="020B0504030502020203" pitchFamily="34" charset="77"/>
                  </a:rPr>
                  <a:t>means finding the values for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National 2" panose="020B0504030502020203" pitchFamily="34" charset="77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We accept that we cannot model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National 2" panose="020B0504030502020203" pitchFamily="34" charset="77"/>
                  </a:rPr>
                  <a:t> (random error).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</a:t>
                </a:r>
                <a:r>
                  <a:rPr lang="en-US" sz="2400" i="1" dirty="0">
                    <a:latin typeface="National 2" panose="020B0504030502020203" pitchFamily="34" charset="77"/>
                  </a:rPr>
                  <a:t>best fit </a:t>
                </a:r>
                <a:r>
                  <a:rPr lang="en-US" sz="2400" dirty="0">
                    <a:latin typeface="National 2" panose="020B0504030502020203" pitchFamily="34" charset="77"/>
                  </a:rPr>
                  <a:t>would be the one that makes the smallest errors.</a:t>
                </a: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840" r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23295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0" dirty="0">
                    <a:latin typeface="National 2" panose="020B0504030502020203" pitchFamily="34" charset="77"/>
                  </a:rPr>
                  <a:t>The true observations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Our slightly erroneous predictions are:</a:t>
                </a:r>
                <a:endParaRPr lang="en-US" sz="2400" b="0" dirty="0">
                  <a:latin typeface="National 2" panose="020B0504030502020203" pitchFamily="34" charset="7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error is therefore: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40897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Calculate the error and plot it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other values and repeat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87B14BF-7C28-9F1B-5CFF-412BDB388F77}"/>
              </a:ext>
            </a:extLst>
          </p:cNvPr>
          <p:cNvSpPr/>
          <p:nvPr/>
        </p:nvSpPr>
        <p:spPr>
          <a:xfrm>
            <a:off x="7391400" y="2590800"/>
            <a:ext cx="1752601" cy="136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2988A3-2112-A673-86D4-8239C6D55474}"/>
              </a:ext>
            </a:extLst>
          </p:cNvPr>
          <p:cNvSpPr/>
          <p:nvPr/>
        </p:nvSpPr>
        <p:spPr>
          <a:xfrm>
            <a:off x="10823051" y="3304999"/>
            <a:ext cx="159937" cy="21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48AFE-DFC3-C8A0-97E4-7FDA047F76BB}"/>
              </a:ext>
            </a:extLst>
          </p:cNvPr>
          <p:cNvSpPr/>
          <p:nvPr/>
        </p:nvSpPr>
        <p:spPr>
          <a:xfrm>
            <a:off x="7375334" y="4647700"/>
            <a:ext cx="3607654" cy="1538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A8A90-1DFF-C843-9C5B-45E7DF59CF83}"/>
              </a:ext>
            </a:extLst>
          </p:cNvPr>
          <p:cNvSpPr/>
          <p:nvPr/>
        </p:nvSpPr>
        <p:spPr>
          <a:xfrm>
            <a:off x="9510446" y="2598968"/>
            <a:ext cx="1242282" cy="1538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949F03-3094-9D0E-72FC-8A2904CA77D5}"/>
              </a:ext>
            </a:extLst>
          </p:cNvPr>
          <p:cNvSpPr/>
          <p:nvPr/>
        </p:nvSpPr>
        <p:spPr>
          <a:xfrm>
            <a:off x="9189820" y="3718786"/>
            <a:ext cx="159937" cy="21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1" grpId="0"/>
      <p:bldP spid="9" grpId="0" animBg="1"/>
      <p:bldP spid="22" grpId="0" animBg="1"/>
      <p:bldP spid="25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Calculate the error and plot it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other values and repeat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We can see a minimum, so there is a best fit!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 algn="ctr">
                  <a:buNone/>
                </a:pPr>
                <a:r>
                  <a:rPr lang="en-US" sz="2200" dirty="0">
                    <a:latin typeface="National 2" panose="020B0504030502020203" pitchFamily="34" charset="77"/>
                  </a:rPr>
                  <a:t>Can we find the optimum without trial &amp; error?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0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latin typeface="National 2" panose="020B0504030502020203" pitchFamily="34" charset="77"/>
                  </a:rPr>
                  <a:t>Find the minimum using analysis: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Define an error function (a.k.a. </a:t>
                </a:r>
                <a:r>
                  <a:rPr lang="en-US" sz="2200" i="1" dirty="0">
                    <a:latin typeface="National 2" panose="020B0504030502020203" pitchFamily="34" charset="77"/>
                  </a:rPr>
                  <a:t>loss</a:t>
                </a:r>
                <a:r>
                  <a:rPr lang="en-US" sz="2200" dirty="0">
                    <a:latin typeface="National 2" panose="020B0504030502020203" pitchFamily="34" charset="77"/>
                  </a:rPr>
                  <a:t>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The derivative of this function must be 0 at the minimum: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200" dirty="0">
                    <a:latin typeface="National 2" panose="020B0504030502020203" pitchFamily="34" charset="77"/>
                  </a:rPr>
                  <a:t>Solve this equation </a:t>
                </a:r>
                <a:r>
                  <a:rPr lang="en-US" sz="2200" dirty="0" err="1">
                    <a:latin typeface="National 2" panose="020B0504030502020203" pitchFamily="34" charset="77"/>
                  </a:rPr>
                  <a:t>w.r.t.</a:t>
                </a:r>
                <a:r>
                  <a:rPr lang="en-US" sz="2200" dirty="0">
                    <a:latin typeface="National 2" panose="020B0504030502020203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2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509" b="-19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92FA25-4415-5B27-48D1-A675EA63AAA8}"/>
              </a:ext>
            </a:extLst>
          </p:cNvPr>
          <p:cNvSpPr/>
          <p:nvPr/>
        </p:nvSpPr>
        <p:spPr>
          <a:xfrm>
            <a:off x="4769992" y="6056236"/>
            <a:ext cx="3414013" cy="5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ational 2 Medium" panose="020B0504030502020203" pitchFamily="34" charset="77"/>
              </a:rPr>
              <a:t>Least squares method</a:t>
            </a:r>
          </a:p>
        </p:txBody>
      </p:sp>
    </p:spTree>
    <p:extLst>
      <p:ext uri="{BB962C8B-B14F-4D97-AF65-F5344CB8AC3E}">
        <p14:creationId xmlns:p14="http://schemas.microsoft.com/office/powerpoint/2010/main" val="35517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44AEF7-405F-6350-4201-D0C6E1DE09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5378" y="2365375"/>
            <a:ext cx="5509394" cy="41275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BCFB76E-2C84-5548-6841-BBA4A4802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1590" y="815944"/>
            <a:ext cx="4504281" cy="57355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4875B-98D3-99A6-A532-80C0D33CFF66}"/>
              </a:ext>
            </a:extLst>
          </p:cNvPr>
          <p:cNvSpPr/>
          <p:nvPr/>
        </p:nvSpPr>
        <p:spPr>
          <a:xfrm>
            <a:off x="1143000" y="5334000"/>
            <a:ext cx="2514600" cy="1326035"/>
          </a:xfrm>
          <a:custGeom>
            <a:avLst/>
            <a:gdLst>
              <a:gd name="connsiteX0" fmla="*/ 0 w 2514600"/>
              <a:gd name="connsiteY0" fmla="*/ 0 h 1326035"/>
              <a:gd name="connsiteX1" fmla="*/ 477774 w 2514600"/>
              <a:gd name="connsiteY1" fmla="*/ 0 h 1326035"/>
              <a:gd name="connsiteX2" fmla="*/ 905256 w 2514600"/>
              <a:gd name="connsiteY2" fmla="*/ 0 h 1326035"/>
              <a:gd name="connsiteX3" fmla="*/ 1458468 w 2514600"/>
              <a:gd name="connsiteY3" fmla="*/ 0 h 1326035"/>
              <a:gd name="connsiteX4" fmla="*/ 1936242 w 2514600"/>
              <a:gd name="connsiteY4" fmla="*/ 0 h 1326035"/>
              <a:gd name="connsiteX5" fmla="*/ 2514600 w 2514600"/>
              <a:gd name="connsiteY5" fmla="*/ 0 h 1326035"/>
              <a:gd name="connsiteX6" fmla="*/ 2514600 w 2514600"/>
              <a:gd name="connsiteY6" fmla="*/ 468532 h 1326035"/>
              <a:gd name="connsiteX7" fmla="*/ 2514600 w 2514600"/>
              <a:gd name="connsiteY7" fmla="*/ 910544 h 1326035"/>
              <a:gd name="connsiteX8" fmla="*/ 2514600 w 2514600"/>
              <a:gd name="connsiteY8" fmla="*/ 1326035 h 1326035"/>
              <a:gd name="connsiteX9" fmla="*/ 2061972 w 2514600"/>
              <a:gd name="connsiteY9" fmla="*/ 1326035 h 1326035"/>
              <a:gd name="connsiteX10" fmla="*/ 1559052 w 2514600"/>
              <a:gd name="connsiteY10" fmla="*/ 1326035 h 1326035"/>
              <a:gd name="connsiteX11" fmla="*/ 1056132 w 2514600"/>
              <a:gd name="connsiteY11" fmla="*/ 1326035 h 1326035"/>
              <a:gd name="connsiteX12" fmla="*/ 578358 w 2514600"/>
              <a:gd name="connsiteY12" fmla="*/ 1326035 h 1326035"/>
              <a:gd name="connsiteX13" fmla="*/ 0 w 2514600"/>
              <a:gd name="connsiteY13" fmla="*/ 1326035 h 1326035"/>
              <a:gd name="connsiteX14" fmla="*/ 0 w 2514600"/>
              <a:gd name="connsiteY14" fmla="*/ 857503 h 1326035"/>
              <a:gd name="connsiteX15" fmla="*/ 0 w 2514600"/>
              <a:gd name="connsiteY15" fmla="*/ 388970 h 1326035"/>
              <a:gd name="connsiteX16" fmla="*/ 0 w 2514600"/>
              <a:gd name="connsiteY16" fmla="*/ 0 h 1326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4600" h="1326035" extrusionOk="0">
                <a:moveTo>
                  <a:pt x="0" y="0"/>
                </a:moveTo>
                <a:cubicBezTo>
                  <a:pt x="128694" y="-32453"/>
                  <a:pt x="353071" y="34594"/>
                  <a:pt x="477774" y="0"/>
                </a:cubicBezTo>
                <a:cubicBezTo>
                  <a:pt x="602477" y="-34594"/>
                  <a:pt x="801373" y="42413"/>
                  <a:pt x="905256" y="0"/>
                </a:cubicBezTo>
                <a:cubicBezTo>
                  <a:pt x="1009139" y="-42413"/>
                  <a:pt x="1205756" y="9019"/>
                  <a:pt x="1458468" y="0"/>
                </a:cubicBezTo>
                <a:cubicBezTo>
                  <a:pt x="1711180" y="-9019"/>
                  <a:pt x="1755025" y="25897"/>
                  <a:pt x="1936242" y="0"/>
                </a:cubicBezTo>
                <a:cubicBezTo>
                  <a:pt x="2117459" y="-25897"/>
                  <a:pt x="2332499" y="64965"/>
                  <a:pt x="2514600" y="0"/>
                </a:cubicBezTo>
                <a:cubicBezTo>
                  <a:pt x="2534758" y="169422"/>
                  <a:pt x="2495300" y="346096"/>
                  <a:pt x="2514600" y="468532"/>
                </a:cubicBezTo>
                <a:cubicBezTo>
                  <a:pt x="2533900" y="590968"/>
                  <a:pt x="2514460" y="744752"/>
                  <a:pt x="2514600" y="910544"/>
                </a:cubicBezTo>
                <a:cubicBezTo>
                  <a:pt x="2514740" y="1076336"/>
                  <a:pt x="2496659" y="1153478"/>
                  <a:pt x="2514600" y="1326035"/>
                </a:cubicBezTo>
                <a:cubicBezTo>
                  <a:pt x="2297302" y="1365914"/>
                  <a:pt x="2160471" y="1310460"/>
                  <a:pt x="2061972" y="1326035"/>
                </a:cubicBezTo>
                <a:cubicBezTo>
                  <a:pt x="1963473" y="1341610"/>
                  <a:pt x="1767487" y="1309010"/>
                  <a:pt x="1559052" y="1326035"/>
                </a:cubicBezTo>
                <a:cubicBezTo>
                  <a:pt x="1350617" y="1343060"/>
                  <a:pt x="1303110" y="1277471"/>
                  <a:pt x="1056132" y="1326035"/>
                </a:cubicBezTo>
                <a:cubicBezTo>
                  <a:pt x="809154" y="1374599"/>
                  <a:pt x="676487" y="1307453"/>
                  <a:pt x="578358" y="1326035"/>
                </a:cubicBezTo>
                <a:cubicBezTo>
                  <a:pt x="480229" y="1344617"/>
                  <a:pt x="122790" y="1316637"/>
                  <a:pt x="0" y="1326035"/>
                </a:cubicBezTo>
                <a:cubicBezTo>
                  <a:pt x="-52341" y="1208945"/>
                  <a:pt x="22683" y="1013753"/>
                  <a:pt x="0" y="857503"/>
                </a:cubicBezTo>
                <a:cubicBezTo>
                  <a:pt x="-22683" y="701253"/>
                  <a:pt x="9868" y="620798"/>
                  <a:pt x="0" y="388970"/>
                </a:cubicBezTo>
                <a:cubicBezTo>
                  <a:pt x="-9868" y="157142"/>
                  <a:pt x="28055" y="189192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B6DACC-627C-1A0F-6FD7-AB6E59CAA02B}"/>
              </a:ext>
            </a:extLst>
          </p:cNvPr>
          <p:cNvSpPr/>
          <p:nvPr/>
        </p:nvSpPr>
        <p:spPr>
          <a:xfrm>
            <a:off x="7924800" y="5562600"/>
            <a:ext cx="1752600" cy="1142473"/>
          </a:xfrm>
          <a:custGeom>
            <a:avLst/>
            <a:gdLst>
              <a:gd name="connsiteX0" fmla="*/ 0 w 1752600"/>
              <a:gd name="connsiteY0" fmla="*/ 0 h 1142473"/>
              <a:gd name="connsiteX1" fmla="*/ 566674 w 1752600"/>
              <a:gd name="connsiteY1" fmla="*/ 0 h 1142473"/>
              <a:gd name="connsiteX2" fmla="*/ 1098296 w 1752600"/>
              <a:gd name="connsiteY2" fmla="*/ 0 h 1142473"/>
              <a:gd name="connsiteX3" fmla="*/ 1752600 w 1752600"/>
              <a:gd name="connsiteY3" fmla="*/ 0 h 1142473"/>
              <a:gd name="connsiteX4" fmla="*/ 1752600 w 1752600"/>
              <a:gd name="connsiteY4" fmla="*/ 559812 h 1142473"/>
              <a:gd name="connsiteX5" fmla="*/ 1752600 w 1752600"/>
              <a:gd name="connsiteY5" fmla="*/ 1142473 h 1142473"/>
              <a:gd name="connsiteX6" fmla="*/ 1203452 w 1752600"/>
              <a:gd name="connsiteY6" fmla="*/ 1142473 h 1142473"/>
              <a:gd name="connsiteX7" fmla="*/ 654304 w 1752600"/>
              <a:gd name="connsiteY7" fmla="*/ 1142473 h 1142473"/>
              <a:gd name="connsiteX8" fmla="*/ 0 w 1752600"/>
              <a:gd name="connsiteY8" fmla="*/ 1142473 h 1142473"/>
              <a:gd name="connsiteX9" fmla="*/ 0 w 1752600"/>
              <a:gd name="connsiteY9" fmla="*/ 605511 h 1142473"/>
              <a:gd name="connsiteX10" fmla="*/ 0 w 1752600"/>
              <a:gd name="connsiteY10" fmla="*/ 0 h 114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2600" h="1142473" extrusionOk="0">
                <a:moveTo>
                  <a:pt x="0" y="0"/>
                </a:moveTo>
                <a:cubicBezTo>
                  <a:pt x="208495" y="-13951"/>
                  <a:pt x="368888" y="14995"/>
                  <a:pt x="566674" y="0"/>
                </a:cubicBezTo>
                <a:cubicBezTo>
                  <a:pt x="764460" y="-14995"/>
                  <a:pt x="939384" y="27813"/>
                  <a:pt x="1098296" y="0"/>
                </a:cubicBezTo>
                <a:cubicBezTo>
                  <a:pt x="1257208" y="-27813"/>
                  <a:pt x="1454272" y="64859"/>
                  <a:pt x="1752600" y="0"/>
                </a:cubicBezTo>
                <a:cubicBezTo>
                  <a:pt x="1811177" y="204523"/>
                  <a:pt x="1740878" y="302056"/>
                  <a:pt x="1752600" y="559812"/>
                </a:cubicBezTo>
                <a:cubicBezTo>
                  <a:pt x="1764322" y="817568"/>
                  <a:pt x="1732153" y="955601"/>
                  <a:pt x="1752600" y="1142473"/>
                </a:cubicBezTo>
                <a:cubicBezTo>
                  <a:pt x="1566136" y="1156390"/>
                  <a:pt x="1416987" y="1120988"/>
                  <a:pt x="1203452" y="1142473"/>
                </a:cubicBezTo>
                <a:cubicBezTo>
                  <a:pt x="989917" y="1163958"/>
                  <a:pt x="883107" y="1109798"/>
                  <a:pt x="654304" y="1142473"/>
                </a:cubicBezTo>
                <a:cubicBezTo>
                  <a:pt x="425501" y="1175148"/>
                  <a:pt x="258426" y="1126717"/>
                  <a:pt x="0" y="1142473"/>
                </a:cubicBezTo>
                <a:cubicBezTo>
                  <a:pt x="-37092" y="990508"/>
                  <a:pt x="38246" y="757682"/>
                  <a:pt x="0" y="605511"/>
                </a:cubicBezTo>
                <a:cubicBezTo>
                  <a:pt x="-38246" y="453340"/>
                  <a:pt x="47095" y="272284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How to find the optimal basis function?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Try out all candidate 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Calculate the least-squares error for each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Pick the candidate with the smallest error</a:t>
            </a: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017F31-3617-4F07-1B88-856C5ACE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278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D89B0-BE2F-C1D6-B084-9A89548D62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National 2" panose="020B0504030502020203" pitchFamily="34" charset="77"/>
              </a:rPr>
              <a:t>Joint venture of 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Research Computing @ ITC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and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latin typeface="National 2 Medium" panose="020B0504030502020203" pitchFamily="34" charset="77"/>
              </a:rPr>
              <a:t>Research Data Services @ Library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Consult with </a:t>
            </a:r>
            <a:r>
              <a:rPr lang="en-US" sz="1800" dirty="0">
                <a:latin typeface="National 2 Medium" panose="020B0504030502020203" pitchFamily="34" charset="77"/>
              </a:rPr>
              <a:t>experts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research data management,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biomedical research support,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spatial data and GIS,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high performance and research computing,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statistical analysis, </a:t>
            </a:r>
            <a:endParaRPr lang="en-US" sz="1400" dirty="0">
              <a:latin typeface="National 2" panose="020B0504030502020203" pitchFamily="34" charset="77"/>
            </a:endParaRP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economics and social sciences data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Meet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the people on campus that support your reproducible research lifecycle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Engage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in community discussions to learn from other researchers on campus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Attend a workshop to </a:t>
            </a:r>
            <a:r>
              <a:rPr lang="en-US" sz="1800" dirty="0">
                <a:latin typeface="National 2 Medium" panose="020B0504030502020203" pitchFamily="34" charset="77"/>
              </a:rPr>
              <a:t>learn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practical tools and tips</a:t>
            </a:r>
          </a:p>
          <a:p>
            <a:pPr marL="457200" indent="-45720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FAAFE-F299-CB01-B265-4390886E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Reproducible Research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A4C2E-4DDD-7236-8DAA-2512FC40C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07D80-341E-529D-1DC0-0DD6E6F69F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4716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F991D65-5798-31C4-952C-6BFDF0ECA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390775"/>
            <a:ext cx="4051300" cy="4076700"/>
          </a:xfrm>
        </p:spPr>
      </p:pic>
    </p:spTree>
    <p:extLst>
      <p:ext uri="{BB962C8B-B14F-4D97-AF65-F5344CB8AC3E}">
        <p14:creationId xmlns:p14="http://schemas.microsoft.com/office/powerpoint/2010/main" val="5191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571C81D-8382-DF3C-A7D0-F4EA254D7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438400"/>
            <a:ext cx="4051300" cy="3911600"/>
          </a:xfrm>
        </p:spPr>
      </p:pic>
    </p:spTree>
    <p:extLst>
      <p:ext uri="{BB962C8B-B14F-4D97-AF65-F5344CB8AC3E}">
        <p14:creationId xmlns:p14="http://schemas.microsoft.com/office/powerpoint/2010/main" val="107528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 good-fitting basis function should be smoothly going passing closely through or nearby the observations, not relying to strongly on individual points.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F51C56-051E-47F2-B1B9-518E460BB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473325"/>
            <a:ext cx="4051300" cy="3911600"/>
          </a:xfrm>
        </p:spPr>
      </p:pic>
    </p:spTree>
    <p:extLst>
      <p:ext uri="{BB962C8B-B14F-4D97-AF65-F5344CB8AC3E}">
        <p14:creationId xmlns:p14="http://schemas.microsoft.com/office/powerpoint/2010/main" val="401592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365635"/>
            <a:ext cx="5636938" cy="4308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 good-fitting basis function should be smoothly going passing closely through or nearby the observations, not relying to strongly on individual points.</a:t>
            </a:r>
          </a:p>
          <a:p>
            <a:pPr marL="0" indent="0">
              <a:buNone/>
            </a:pPr>
            <a:r>
              <a:rPr lang="en-US" dirty="0"/>
              <a:t>If the basis function ”tries too hard” to fit individual points, the behavior between or beyond the observations can get weird (</a:t>
            </a:r>
            <a:r>
              <a:rPr lang="en-US" i="1" dirty="0"/>
              <a:t>overfitting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We need an optimal bias-variance trade-off!</a:t>
            </a:r>
          </a:p>
          <a:p>
            <a:pPr marL="0" indent="0">
              <a:buNone/>
            </a:pPr>
            <a:r>
              <a:rPr lang="en-US" dirty="0"/>
              <a:t>We can check our model’s performance on data we did not use for training (the </a:t>
            </a:r>
            <a:r>
              <a:rPr lang="en-US" i="1" dirty="0"/>
              <a:t>test data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81D116-467A-8853-D9FB-DF685BFED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1194" y="2473325"/>
            <a:ext cx="4076700" cy="3911600"/>
          </a:xfrm>
        </p:spPr>
      </p:pic>
    </p:spTree>
    <p:extLst>
      <p:ext uri="{BB962C8B-B14F-4D97-AF65-F5344CB8AC3E}">
        <p14:creationId xmlns:p14="http://schemas.microsoft.com/office/powerpoint/2010/main" val="33947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8889-B78F-8B2B-1F7B-27EF43EBB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sz="2400" dirty="0"/>
              <a:t>Ordinary least squares </a:t>
            </a:r>
          </a:p>
          <a:p>
            <a:pPr marL="285750" indent="-285750"/>
            <a:r>
              <a:rPr lang="en-US" sz="2400" dirty="0"/>
              <a:t>Regularized least squares </a:t>
            </a:r>
          </a:p>
          <a:p>
            <a:pPr marL="742950" lvl="1" indent="-285750"/>
            <a:r>
              <a:rPr lang="en-US" sz="2400" dirty="0"/>
              <a:t>Ridge, LASSO, Elastic-Net</a:t>
            </a:r>
          </a:p>
          <a:p>
            <a:pPr marL="285750" indent="-285750"/>
            <a:r>
              <a:rPr lang="en-US" sz="2400" dirty="0"/>
              <a:t>Support Vector Regression</a:t>
            </a:r>
          </a:p>
          <a:p>
            <a:pPr marL="285750" indent="-285750"/>
            <a:r>
              <a:rPr lang="en-US" sz="2400" dirty="0"/>
              <a:t>Nearest Neighbors</a:t>
            </a:r>
          </a:p>
          <a:p>
            <a:pPr marL="285750" indent="-285750"/>
            <a:r>
              <a:rPr lang="en-US" sz="2400" dirty="0"/>
              <a:t>Gaussian Process Regression</a:t>
            </a:r>
          </a:p>
          <a:p>
            <a:pPr marL="285750" indent="-285750"/>
            <a:r>
              <a:rPr lang="en-US" sz="2400" dirty="0"/>
              <a:t>Decision Trees</a:t>
            </a:r>
          </a:p>
          <a:p>
            <a:pPr marL="285750" indent="-285750"/>
            <a:r>
              <a:rPr lang="en-US" sz="2400" dirty="0"/>
              <a:t>Ensemble methods (“model zoo”)</a:t>
            </a:r>
          </a:p>
          <a:p>
            <a:pPr marL="285750" indent="-285750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Beyond this session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many, many, MANY kinds of regression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34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3ACACE-31E7-B08D-D64E-A7141B169F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They each have individual strengths and weaknesses with regards to: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Amount of data needed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during training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when making predictions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Adaptability to new observations</a:t>
            </a: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CC52B8-ACBC-EB4F-4A72-084FE4FD2C9F}"/>
              </a:ext>
            </a:extLst>
          </p:cNvPr>
          <p:cNvSpPr/>
          <p:nvPr/>
        </p:nvSpPr>
        <p:spPr>
          <a:xfrm>
            <a:off x="6228123" y="5036306"/>
            <a:ext cx="5636938" cy="1212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In most cases, nobody can say in advance which model will have the highest accuracy.</a:t>
            </a:r>
          </a:p>
          <a:p>
            <a:pPr marL="0" indent="0" algn="ctr"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The only way to know for sure is to try them all out!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10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C71D26-58AD-6BB4-6F22-93306854E9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3" y="2971800"/>
            <a:ext cx="5431024" cy="29146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35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User:Dhp1080,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78434-24AF-168D-F026-40A0CEE64B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3365101"/>
            <a:ext cx="5637212" cy="21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35AF8-89F0-3A56-48D7-41AF9762DD4B}"/>
              </a:ext>
            </a:extLst>
          </p:cNvPr>
          <p:cNvSpPr txBox="1"/>
          <p:nvPr/>
        </p:nvSpPr>
        <p:spPr>
          <a:xfrm>
            <a:off x="6230938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8E484-31C5-8A30-5CDC-4F31252D82A5}"/>
              </a:ext>
            </a:extLst>
          </p:cNvPr>
          <p:cNvSpPr txBox="1"/>
          <p:nvPr/>
        </p:nvSpPr>
        <p:spPr>
          <a:xfrm>
            <a:off x="6230938" y="2432321"/>
            <a:ext cx="400346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Rosenblatt’s Perceptron (1958)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384C3-F774-20E8-208F-479B8830E4E2}"/>
              </a:ext>
            </a:extLst>
          </p:cNvPr>
          <p:cNvSpPr txBox="1"/>
          <p:nvPr/>
        </p:nvSpPr>
        <p:spPr>
          <a:xfrm>
            <a:off x="424563" y="2432321"/>
            <a:ext cx="255204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A biological neuron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6230938" y="3276600"/>
            <a:ext cx="4132262" cy="2438400"/>
          </a:xfrm>
          <a:custGeom>
            <a:avLst/>
            <a:gdLst>
              <a:gd name="connsiteX0" fmla="*/ 0 w 4132262"/>
              <a:gd name="connsiteY0" fmla="*/ 974824 h 2438400"/>
              <a:gd name="connsiteX1" fmla="*/ 974824 w 4132262"/>
              <a:gd name="connsiteY1" fmla="*/ 0 h 2438400"/>
              <a:gd name="connsiteX2" fmla="*/ 1564130 w 4132262"/>
              <a:gd name="connsiteY2" fmla="*/ 0 h 2438400"/>
              <a:gd name="connsiteX3" fmla="*/ 2087957 w 4132262"/>
              <a:gd name="connsiteY3" fmla="*/ 0 h 2438400"/>
              <a:gd name="connsiteX4" fmla="*/ 2589958 w 4132262"/>
              <a:gd name="connsiteY4" fmla="*/ 0 h 2438400"/>
              <a:gd name="connsiteX5" fmla="*/ 3157438 w 4132262"/>
              <a:gd name="connsiteY5" fmla="*/ 0 h 2438400"/>
              <a:gd name="connsiteX6" fmla="*/ 4132262 w 4132262"/>
              <a:gd name="connsiteY6" fmla="*/ 974824 h 2438400"/>
              <a:gd name="connsiteX7" fmla="*/ 4132262 w 4132262"/>
              <a:gd name="connsiteY7" fmla="*/ 1463576 h 2438400"/>
              <a:gd name="connsiteX8" fmla="*/ 3157438 w 4132262"/>
              <a:gd name="connsiteY8" fmla="*/ 2438400 h 2438400"/>
              <a:gd name="connsiteX9" fmla="*/ 2655437 w 4132262"/>
              <a:gd name="connsiteY9" fmla="*/ 2438400 h 2438400"/>
              <a:gd name="connsiteX10" fmla="*/ 2109783 w 4132262"/>
              <a:gd name="connsiteY10" fmla="*/ 2438400 h 2438400"/>
              <a:gd name="connsiteX11" fmla="*/ 1585956 w 4132262"/>
              <a:gd name="connsiteY11" fmla="*/ 2438400 h 2438400"/>
              <a:gd name="connsiteX12" fmla="*/ 974824 w 4132262"/>
              <a:gd name="connsiteY12" fmla="*/ 2438400 h 2438400"/>
              <a:gd name="connsiteX13" fmla="*/ 0 w 4132262"/>
              <a:gd name="connsiteY13" fmla="*/ 1463576 h 2438400"/>
              <a:gd name="connsiteX14" fmla="*/ 0 w 4132262"/>
              <a:gd name="connsiteY14" fmla="*/ 97482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32262" h="2438400" extrusionOk="0">
                <a:moveTo>
                  <a:pt x="0" y="974824"/>
                </a:moveTo>
                <a:cubicBezTo>
                  <a:pt x="-96889" y="376680"/>
                  <a:pt x="409026" y="10291"/>
                  <a:pt x="974824" y="0"/>
                </a:cubicBezTo>
                <a:cubicBezTo>
                  <a:pt x="1119930" y="18539"/>
                  <a:pt x="1391272" y="-7077"/>
                  <a:pt x="1564130" y="0"/>
                </a:cubicBezTo>
                <a:cubicBezTo>
                  <a:pt x="1736988" y="7077"/>
                  <a:pt x="1894457" y="-19679"/>
                  <a:pt x="2087957" y="0"/>
                </a:cubicBezTo>
                <a:cubicBezTo>
                  <a:pt x="2281457" y="19679"/>
                  <a:pt x="2486680" y="-467"/>
                  <a:pt x="2589958" y="0"/>
                </a:cubicBezTo>
                <a:cubicBezTo>
                  <a:pt x="2693236" y="467"/>
                  <a:pt x="2886776" y="-6259"/>
                  <a:pt x="3157438" y="0"/>
                </a:cubicBezTo>
                <a:cubicBezTo>
                  <a:pt x="3709597" y="-28358"/>
                  <a:pt x="4017683" y="418898"/>
                  <a:pt x="4132262" y="974824"/>
                </a:cubicBezTo>
                <a:cubicBezTo>
                  <a:pt x="4151729" y="1102396"/>
                  <a:pt x="4148593" y="1254275"/>
                  <a:pt x="4132262" y="1463576"/>
                </a:cubicBezTo>
                <a:cubicBezTo>
                  <a:pt x="4082023" y="2085064"/>
                  <a:pt x="3630660" y="2362826"/>
                  <a:pt x="3157438" y="2438400"/>
                </a:cubicBezTo>
                <a:cubicBezTo>
                  <a:pt x="2910604" y="2433213"/>
                  <a:pt x="2767057" y="2440757"/>
                  <a:pt x="2655437" y="2438400"/>
                </a:cubicBezTo>
                <a:cubicBezTo>
                  <a:pt x="2543817" y="2436043"/>
                  <a:pt x="2311116" y="2448201"/>
                  <a:pt x="2109783" y="2438400"/>
                </a:cubicBezTo>
                <a:cubicBezTo>
                  <a:pt x="1908450" y="2428599"/>
                  <a:pt x="1783115" y="2436083"/>
                  <a:pt x="1585956" y="2438400"/>
                </a:cubicBezTo>
                <a:cubicBezTo>
                  <a:pt x="1388797" y="2440717"/>
                  <a:pt x="1201827" y="2435061"/>
                  <a:pt x="974824" y="2438400"/>
                </a:cubicBezTo>
                <a:cubicBezTo>
                  <a:pt x="485123" y="2377970"/>
                  <a:pt x="-81357" y="1970505"/>
                  <a:pt x="0" y="1463576"/>
                </a:cubicBezTo>
                <a:cubicBezTo>
                  <a:pt x="15046" y="1246366"/>
                  <a:pt x="19052" y="1179969"/>
                  <a:pt x="0" y="97482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0730A83-C719-95D8-22C7-615F7749F85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263" y="3365401"/>
            <a:ext cx="5635625" cy="21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7244C2E-8E20-0F4D-C6E0-7BCBDD76CF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sz="1800" dirty="0"/>
              <a:t>The activation function is a non-linear function</a:t>
            </a:r>
          </a:p>
          <a:p>
            <a:pPr marL="285750" indent="-285750"/>
            <a:r>
              <a:rPr lang="en-US" sz="1800" dirty="0"/>
              <a:t>Without it, every artificial neuron would just be a linear regression model</a:t>
            </a:r>
          </a:p>
          <a:p>
            <a:pPr marL="285750" indent="-285750"/>
            <a:r>
              <a:rPr lang="en-US" sz="1800" dirty="0"/>
              <a:t>Because of the non-linearity, every neuron’s output is like a unique puzzle piece</a:t>
            </a:r>
          </a:p>
          <a:p>
            <a:pPr marL="285750" indent="-285750"/>
            <a:r>
              <a:rPr lang="en-US" sz="1800" dirty="0"/>
              <a:t>We can bring all these pieces together by combining the outputs of several neurons and feed them to another neuron (or several more) to form a neural network</a:t>
            </a:r>
          </a:p>
          <a:p>
            <a:pPr marL="285750" indent="-285750"/>
            <a:r>
              <a:rPr lang="en-US" sz="1800" dirty="0"/>
              <a:t>A neural network is a universal function approximator!*</a:t>
            </a:r>
          </a:p>
          <a:p>
            <a:pPr marL="0" indent="0" algn="r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*given enough neurons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36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3886200" y="3657599"/>
            <a:ext cx="1447800" cy="1371601"/>
          </a:xfrm>
          <a:custGeom>
            <a:avLst/>
            <a:gdLst>
              <a:gd name="connsiteX0" fmla="*/ 0 w 1447800"/>
              <a:gd name="connsiteY0" fmla="*/ 548339 h 1371601"/>
              <a:gd name="connsiteX1" fmla="*/ 548339 w 1447800"/>
              <a:gd name="connsiteY1" fmla="*/ 0 h 1371601"/>
              <a:gd name="connsiteX2" fmla="*/ 899461 w 1447800"/>
              <a:gd name="connsiteY2" fmla="*/ 0 h 1371601"/>
              <a:gd name="connsiteX3" fmla="*/ 1447800 w 1447800"/>
              <a:gd name="connsiteY3" fmla="*/ 548339 h 1371601"/>
              <a:gd name="connsiteX4" fmla="*/ 1447800 w 1447800"/>
              <a:gd name="connsiteY4" fmla="*/ 823262 h 1371601"/>
              <a:gd name="connsiteX5" fmla="*/ 899461 w 1447800"/>
              <a:gd name="connsiteY5" fmla="*/ 1371601 h 1371601"/>
              <a:gd name="connsiteX6" fmla="*/ 548339 w 1447800"/>
              <a:gd name="connsiteY6" fmla="*/ 1371601 h 1371601"/>
              <a:gd name="connsiteX7" fmla="*/ 0 w 1447800"/>
              <a:gd name="connsiteY7" fmla="*/ 823262 h 1371601"/>
              <a:gd name="connsiteX8" fmla="*/ 0 w 1447800"/>
              <a:gd name="connsiteY8" fmla="*/ 548339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1371601" extrusionOk="0">
                <a:moveTo>
                  <a:pt x="0" y="548339"/>
                </a:moveTo>
                <a:cubicBezTo>
                  <a:pt x="-18007" y="234393"/>
                  <a:pt x="174851" y="26516"/>
                  <a:pt x="548339" y="0"/>
                </a:cubicBezTo>
                <a:cubicBezTo>
                  <a:pt x="635519" y="-17277"/>
                  <a:pt x="735240" y="16665"/>
                  <a:pt x="899461" y="0"/>
                </a:cubicBezTo>
                <a:cubicBezTo>
                  <a:pt x="1168555" y="-25667"/>
                  <a:pt x="1441758" y="257900"/>
                  <a:pt x="1447800" y="548339"/>
                </a:cubicBezTo>
                <a:cubicBezTo>
                  <a:pt x="1450463" y="685178"/>
                  <a:pt x="1453942" y="722911"/>
                  <a:pt x="1447800" y="823262"/>
                </a:cubicBezTo>
                <a:cubicBezTo>
                  <a:pt x="1453053" y="1115291"/>
                  <a:pt x="1140162" y="1362085"/>
                  <a:pt x="899461" y="1371601"/>
                </a:cubicBezTo>
                <a:cubicBezTo>
                  <a:pt x="778199" y="1375709"/>
                  <a:pt x="629842" y="1364583"/>
                  <a:pt x="548339" y="1371601"/>
                </a:cubicBezTo>
                <a:cubicBezTo>
                  <a:pt x="226259" y="1403431"/>
                  <a:pt x="-16804" y="1106610"/>
                  <a:pt x="0" y="823262"/>
                </a:cubicBezTo>
                <a:cubicBezTo>
                  <a:pt x="-4101" y="737014"/>
                  <a:pt x="-2126" y="650684"/>
                  <a:pt x="0" y="54833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AFAB56D6-ABA5-CC5D-4B67-E1CEFEA44FB7}"/>
              </a:ext>
            </a:extLst>
          </p:cNvPr>
          <p:cNvSpPr/>
          <p:nvPr/>
        </p:nvSpPr>
        <p:spPr>
          <a:xfrm flipH="1">
            <a:off x="2236088" y="2663378"/>
            <a:ext cx="1650112" cy="908248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ational 2" panose="020B0504030502020203" pitchFamily="34" charset="77"/>
              </a:rPr>
              <a:t>Activation function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588775-E826-2C94-E3D1-34F9924CC1C2}"/>
              </a:ext>
            </a:extLst>
          </p:cNvPr>
          <p:cNvSpPr/>
          <p:nvPr/>
        </p:nvSpPr>
        <p:spPr>
          <a:xfrm>
            <a:off x="990600" y="3429000"/>
            <a:ext cx="3429000" cy="2037560"/>
          </a:xfrm>
          <a:custGeom>
            <a:avLst/>
            <a:gdLst>
              <a:gd name="connsiteX0" fmla="*/ 0 w 3429000"/>
              <a:gd name="connsiteY0" fmla="*/ 814576 h 2037560"/>
              <a:gd name="connsiteX1" fmla="*/ 814576 w 3429000"/>
              <a:gd name="connsiteY1" fmla="*/ 0 h 2037560"/>
              <a:gd name="connsiteX2" fmla="*/ 1450522 w 3429000"/>
              <a:gd name="connsiteY2" fmla="*/ 0 h 2037560"/>
              <a:gd name="connsiteX3" fmla="*/ 2032473 w 3429000"/>
              <a:gd name="connsiteY3" fmla="*/ 0 h 2037560"/>
              <a:gd name="connsiteX4" fmla="*/ 2614424 w 3429000"/>
              <a:gd name="connsiteY4" fmla="*/ 0 h 2037560"/>
              <a:gd name="connsiteX5" fmla="*/ 3429000 w 3429000"/>
              <a:gd name="connsiteY5" fmla="*/ 814576 h 2037560"/>
              <a:gd name="connsiteX6" fmla="*/ 3429000 w 3429000"/>
              <a:gd name="connsiteY6" fmla="*/ 1222984 h 2037560"/>
              <a:gd name="connsiteX7" fmla="*/ 2614424 w 3429000"/>
              <a:gd name="connsiteY7" fmla="*/ 2037560 h 2037560"/>
              <a:gd name="connsiteX8" fmla="*/ 2050472 w 3429000"/>
              <a:gd name="connsiteY8" fmla="*/ 2037560 h 2037560"/>
              <a:gd name="connsiteX9" fmla="*/ 1450522 w 3429000"/>
              <a:gd name="connsiteY9" fmla="*/ 2037560 h 2037560"/>
              <a:gd name="connsiteX10" fmla="*/ 814576 w 3429000"/>
              <a:gd name="connsiteY10" fmla="*/ 2037560 h 2037560"/>
              <a:gd name="connsiteX11" fmla="*/ 0 w 3429000"/>
              <a:gd name="connsiteY11" fmla="*/ 1222984 h 2037560"/>
              <a:gd name="connsiteX12" fmla="*/ 0 w 3429000"/>
              <a:gd name="connsiteY12" fmla="*/ 814576 h 203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2037560" extrusionOk="0">
                <a:moveTo>
                  <a:pt x="0" y="814576"/>
                </a:moveTo>
                <a:cubicBezTo>
                  <a:pt x="-19983" y="352372"/>
                  <a:pt x="317121" y="17856"/>
                  <a:pt x="814576" y="0"/>
                </a:cubicBezTo>
                <a:cubicBezTo>
                  <a:pt x="1123164" y="-11662"/>
                  <a:pt x="1163524" y="-18120"/>
                  <a:pt x="1450522" y="0"/>
                </a:cubicBezTo>
                <a:cubicBezTo>
                  <a:pt x="1737520" y="18120"/>
                  <a:pt x="1871315" y="-4455"/>
                  <a:pt x="2032473" y="0"/>
                </a:cubicBezTo>
                <a:cubicBezTo>
                  <a:pt x="2193631" y="4455"/>
                  <a:pt x="2363497" y="-10422"/>
                  <a:pt x="2614424" y="0"/>
                </a:cubicBezTo>
                <a:cubicBezTo>
                  <a:pt x="3047874" y="-52912"/>
                  <a:pt x="3447902" y="294750"/>
                  <a:pt x="3429000" y="814576"/>
                </a:cubicBezTo>
                <a:cubicBezTo>
                  <a:pt x="3445110" y="988536"/>
                  <a:pt x="3437601" y="1084440"/>
                  <a:pt x="3429000" y="1222984"/>
                </a:cubicBezTo>
                <a:cubicBezTo>
                  <a:pt x="3422927" y="1614945"/>
                  <a:pt x="3042604" y="2067714"/>
                  <a:pt x="2614424" y="2037560"/>
                </a:cubicBezTo>
                <a:cubicBezTo>
                  <a:pt x="2344167" y="2051307"/>
                  <a:pt x="2263356" y="2027692"/>
                  <a:pt x="2050472" y="2037560"/>
                </a:cubicBezTo>
                <a:cubicBezTo>
                  <a:pt x="1837588" y="2047428"/>
                  <a:pt x="1702140" y="2023110"/>
                  <a:pt x="1450522" y="2037560"/>
                </a:cubicBezTo>
                <a:cubicBezTo>
                  <a:pt x="1198904" y="2052011"/>
                  <a:pt x="1029894" y="2034780"/>
                  <a:pt x="814576" y="2037560"/>
                </a:cubicBezTo>
                <a:cubicBezTo>
                  <a:pt x="388060" y="2014474"/>
                  <a:pt x="59000" y="1634818"/>
                  <a:pt x="0" y="1222984"/>
                </a:cubicBezTo>
                <a:cubicBezTo>
                  <a:pt x="9468" y="1066228"/>
                  <a:pt x="-12296" y="990765"/>
                  <a:pt x="0" y="81457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/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6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5" grpId="0" animBg="1"/>
      <p:bldP spid="16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Why non-linearity matters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5636938" cy="4127304"/>
          </a:xfrm>
        </p:spPr>
        <p:txBody>
          <a:bodyPr>
            <a:normAutofit fontScale="85000" lnSpcReduction="20000"/>
          </a:bodyPr>
          <a:lstStyle/>
          <a:p>
            <a:pPr marL="342900" indent="-342900"/>
            <a:r>
              <a:rPr lang="en-US" sz="2000" dirty="0"/>
              <a:t>A popular non-linear activation function is the logistic function</a:t>
            </a:r>
          </a:p>
          <a:p>
            <a:pPr marL="342900" indent="-342900"/>
            <a:r>
              <a:rPr lang="en-US" sz="2000" dirty="0"/>
              <a:t>Think of these functions as gates for the “linear regression”-like part of each neuron:</a:t>
            </a:r>
          </a:p>
          <a:p>
            <a:pPr marL="800100" lvl="1" indent="-342900"/>
            <a:r>
              <a:rPr lang="en-US" sz="2000" dirty="0"/>
              <a:t>If the ”predicted” value is within a certain range, it gets scaled</a:t>
            </a:r>
          </a:p>
          <a:p>
            <a:pPr marL="800100" lvl="1" indent="-342900"/>
            <a:r>
              <a:rPr lang="en-US" sz="2000" dirty="0"/>
              <a:t>If the ”predicted” value is below a certain threshold, it gets blocked (output 0)</a:t>
            </a:r>
          </a:p>
          <a:p>
            <a:pPr marL="800100" lvl="1" indent="-342900"/>
            <a:r>
              <a:rPr lang="en-US" sz="2000" dirty="0"/>
              <a:t>If it is above a certain threshold, it adds a constant value</a:t>
            </a:r>
          </a:p>
          <a:p>
            <a:pPr marL="342900" indent="-342900"/>
            <a:r>
              <a:rPr lang="en-US" sz="2000" dirty="0"/>
              <a:t>This gating mechanism shapes the “puzzle pieces”, that later layers in the network can “put together”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58C21A-23D1-7162-9696-65B3C9B8C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42944" y="4419599"/>
            <a:ext cx="4013200" cy="19653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/>
              <p:nvPr/>
            </p:nvSpPr>
            <p:spPr>
              <a:xfrm>
                <a:off x="8078392" y="1373586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92" y="1373586"/>
                <a:ext cx="1066800" cy="838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/>
              <p:nvPr/>
            </p:nvSpPr>
            <p:spPr>
              <a:xfrm>
                <a:off x="8078392" y="2382446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92" y="2382446"/>
                <a:ext cx="1066800" cy="838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/>
              <p:nvPr/>
            </p:nvSpPr>
            <p:spPr>
              <a:xfrm>
                <a:off x="8088689" y="3437238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89" y="3437238"/>
                <a:ext cx="1066800" cy="838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A1DE01-E119-2BAB-D20A-A18333B83263}"/>
                  </a:ext>
                </a:extLst>
              </p:cNvPr>
              <p:cNvSpPr/>
              <p:nvPr/>
            </p:nvSpPr>
            <p:spPr>
              <a:xfrm>
                <a:off x="9602392" y="2390935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A1DE01-E119-2BAB-D20A-A18333B83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92" y="2390935"/>
                <a:ext cx="1066800" cy="838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51A01E7-B361-D5C3-0DD8-99FACBE5F9A7}"/>
                  </a:ext>
                </a:extLst>
              </p:cNvPr>
              <p:cNvSpPr/>
              <p:nvPr/>
            </p:nvSpPr>
            <p:spPr>
              <a:xfrm>
                <a:off x="6592492" y="2379442"/>
                <a:ext cx="838200" cy="838200"/>
              </a:xfrm>
              <a:custGeom>
                <a:avLst/>
                <a:gdLst>
                  <a:gd name="connsiteX0" fmla="*/ 0 w 838200"/>
                  <a:gd name="connsiteY0" fmla="*/ 419100 h 838200"/>
                  <a:gd name="connsiteX1" fmla="*/ 419100 w 838200"/>
                  <a:gd name="connsiteY1" fmla="*/ 0 h 838200"/>
                  <a:gd name="connsiteX2" fmla="*/ 838200 w 838200"/>
                  <a:gd name="connsiteY2" fmla="*/ 419100 h 838200"/>
                  <a:gd name="connsiteX3" fmla="*/ 419100 w 838200"/>
                  <a:gd name="connsiteY3" fmla="*/ 838200 h 838200"/>
                  <a:gd name="connsiteX4" fmla="*/ 0 w 838200"/>
                  <a:gd name="connsiteY4" fmla="*/ 41910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200" h="838200" extrusionOk="0">
                    <a:moveTo>
                      <a:pt x="0" y="419100"/>
                    </a:moveTo>
                    <a:cubicBezTo>
                      <a:pt x="-49703" y="156979"/>
                      <a:pt x="175936" y="4391"/>
                      <a:pt x="419100" y="0"/>
                    </a:cubicBezTo>
                    <a:cubicBezTo>
                      <a:pt x="669708" y="4031"/>
                      <a:pt x="833237" y="187795"/>
                      <a:pt x="838200" y="419100"/>
                    </a:cubicBezTo>
                    <a:cubicBezTo>
                      <a:pt x="797149" y="690651"/>
                      <a:pt x="643152" y="879162"/>
                      <a:pt x="419100" y="838200"/>
                    </a:cubicBezTo>
                    <a:cubicBezTo>
                      <a:pt x="161552" y="823928"/>
                      <a:pt x="34834" y="667207"/>
                      <a:pt x="0" y="41910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51A01E7-B361-D5C3-0DD8-99FACBE5F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92" y="2379442"/>
                <a:ext cx="838200" cy="8382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838200"/>
                          <a:gd name="connsiteY0" fmla="*/ 419100 h 838200"/>
                          <a:gd name="connsiteX1" fmla="*/ 419100 w 838200"/>
                          <a:gd name="connsiteY1" fmla="*/ 0 h 838200"/>
                          <a:gd name="connsiteX2" fmla="*/ 838200 w 838200"/>
                          <a:gd name="connsiteY2" fmla="*/ 419100 h 838200"/>
                          <a:gd name="connsiteX3" fmla="*/ 419100 w 838200"/>
                          <a:gd name="connsiteY3" fmla="*/ 838200 h 838200"/>
                          <a:gd name="connsiteX4" fmla="*/ 0 w 838200"/>
                          <a:gd name="connsiteY4" fmla="*/ 41910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38200" h="838200" fill="none" extrusionOk="0">
                            <a:moveTo>
                              <a:pt x="0" y="419100"/>
                            </a:moveTo>
                            <a:cubicBezTo>
                              <a:pt x="24290" y="190519"/>
                              <a:pt x="217299" y="-61045"/>
                              <a:pt x="419100" y="0"/>
                            </a:cubicBezTo>
                            <a:cubicBezTo>
                              <a:pt x="630956" y="-3003"/>
                              <a:pt x="805352" y="218563"/>
                              <a:pt x="838200" y="419100"/>
                            </a:cubicBezTo>
                            <a:cubicBezTo>
                              <a:pt x="831108" y="582931"/>
                              <a:pt x="613789" y="889305"/>
                              <a:pt x="419100" y="838200"/>
                            </a:cubicBezTo>
                            <a:cubicBezTo>
                              <a:pt x="247510" y="871720"/>
                              <a:pt x="34149" y="658774"/>
                              <a:pt x="0" y="419100"/>
                            </a:cubicBezTo>
                            <a:close/>
                          </a:path>
                          <a:path w="838200" h="838200" stroke="0" extrusionOk="0">
                            <a:moveTo>
                              <a:pt x="0" y="419100"/>
                            </a:moveTo>
                            <a:cubicBezTo>
                              <a:pt x="-49703" y="156979"/>
                              <a:pt x="175936" y="4391"/>
                              <a:pt x="419100" y="0"/>
                            </a:cubicBezTo>
                            <a:cubicBezTo>
                              <a:pt x="669708" y="4031"/>
                              <a:pt x="833237" y="187795"/>
                              <a:pt x="838200" y="419100"/>
                            </a:cubicBezTo>
                            <a:cubicBezTo>
                              <a:pt x="797149" y="690651"/>
                              <a:pt x="643152" y="879162"/>
                              <a:pt x="419100" y="838200"/>
                            </a:cubicBezTo>
                            <a:cubicBezTo>
                              <a:pt x="161552" y="823928"/>
                              <a:pt x="34834" y="667207"/>
                              <a:pt x="0" y="41910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A03777-F7D5-8DD7-161F-84B96231A531}"/>
              </a:ext>
            </a:extLst>
          </p:cNvPr>
          <p:cNvCxnSpPr>
            <a:stCxn id="23" idx="7"/>
            <a:endCxn id="14" idx="1"/>
          </p:cNvCxnSpPr>
          <p:nvPr/>
        </p:nvCxnSpPr>
        <p:spPr>
          <a:xfrm flipV="1">
            <a:off x="7307940" y="1792686"/>
            <a:ext cx="770452" cy="70950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A76175-94DD-901A-43F6-58D5B41BFA4F}"/>
              </a:ext>
            </a:extLst>
          </p:cNvPr>
          <p:cNvCxnSpPr>
            <a:stCxn id="23" idx="6"/>
            <a:endCxn id="19" idx="1"/>
          </p:cNvCxnSpPr>
          <p:nvPr/>
        </p:nvCxnSpPr>
        <p:spPr>
          <a:xfrm>
            <a:off x="7430692" y="2798542"/>
            <a:ext cx="647700" cy="300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40B6B3-AA9B-CC35-DDBE-B5EFA7A2B498}"/>
              </a:ext>
            </a:extLst>
          </p:cNvPr>
          <p:cNvCxnSpPr>
            <a:cxnSpLocks/>
            <a:stCxn id="23" idx="5"/>
            <a:endCxn id="20" idx="1"/>
          </p:cNvCxnSpPr>
          <p:nvPr/>
        </p:nvCxnSpPr>
        <p:spPr>
          <a:xfrm>
            <a:off x="7307940" y="3094890"/>
            <a:ext cx="780749" cy="76144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D988B6-B96A-ADDB-28CE-854BF997BF86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9145192" y="1792686"/>
            <a:ext cx="457200" cy="101734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49CA37-2AA4-0176-43AA-175A20F103C3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9145192" y="2801546"/>
            <a:ext cx="457200" cy="848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F3F156-F553-C5EB-0F4F-96694AACEC8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9155489" y="2810035"/>
            <a:ext cx="446903" cy="104630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3A69CF-8C3A-5CEA-4D5B-B5B4B5462323}"/>
              </a:ext>
            </a:extLst>
          </p:cNvPr>
          <p:cNvCxnSpPr>
            <a:cxnSpLocks/>
            <a:stCxn id="21" idx="3"/>
            <a:endCxn id="51" idx="2"/>
          </p:cNvCxnSpPr>
          <p:nvPr/>
        </p:nvCxnSpPr>
        <p:spPr>
          <a:xfrm>
            <a:off x="10669192" y="2810035"/>
            <a:ext cx="446903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942C96-9586-4B8C-5F7F-CCDE5FDF54C9}"/>
                  </a:ext>
                </a:extLst>
              </p:cNvPr>
              <p:cNvSpPr/>
              <p:nvPr/>
            </p:nvSpPr>
            <p:spPr>
              <a:xfrm>
                <a:off x="11116095" y="2390935"/>
                <a:ext cx="838200" cy="838200"/>
              </a:xfrm>
              <a:custGeom>
                <a:avLst/>
                <a:gdLst>
                  <a:gd name="connsiteX0" fmla="*/ 0 w 838200"/>
                  <a:gd name="connsiteY0" fmla="*/ 419100 h 838200"/>
                  <a:gd name="connsiteX1" fmla="*/ 419100 w 838200"/>
                  <a:gd name="connsiteY1" fmla="*/ 0 h 838200"/>
                  <a:gd name="connsiteX2" fmla="*/ 838200 w 838200"/>
                  <a:gd name="connsiteY2" fmla="*/ 419100 h 838200"/>
                  <a:gd name="connsiteX3" fmla="*/ 419100 w 838200"/>
                  <a:gd name="connsiteY3" fmla="*/ 838200 h 838200"/>
                  <a:gd name="connsiteX4" fmla="*/ 0 w 838200"/>
                  <a:gd name="connsiteY4" fmla="*/ 41910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200" h="838200" extrusionOk="0">
                    <a:moveTo>
                      <a:pt x="0" y="419100"/>
                    </a:moveTo>
                    <a:cubicBezTo>
                      <a:pt x="-49703" y="156979"/>
                      <a:pt x="175936" y="4391"/>
                      <a:pt x="419100" y="0"/>
                    </a:cubicBezTo>
                    <a:cubicBezTo>
                      <a:pt x="669708" y="4031"/>
                      <a:pt x="833237" y="187795"/>
                      <a:pt x="838200" y="419100"/>
                    </a:cubicBezTo>
                    <a:cubicBezTo>
                      <a:pt x="797149" y="690651"/>
                      <a:pt x="643152" y="879162"/>
                      <a:pt x="419100" y="838200"/>
                    </a:cubicBezTo>
                    <a:cubicBezTo>
                      <a:pt x="161552" y="823928"/>
                      <a:pt x="34834" y="667207"/>
                      <a:pt x="0" y="41910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942C96-9586-4B8C-5F7F-CCDE5FDF5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095" y="2390935"/>
                <a:ext cx="838200" cy="8382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838200"/>
                          <a:gd name="connsiteY0" fmla="*/ 419100 h 838200"/>
                          <a:gd name="connsiteX1" fmla="*/ 419100 w 838200"/>
                          <a:gd name="connsiteY1" fmla="*/ 0 h 838200"/>
                          <a:gd name="connsiteX2" fmla="*/ 838200 w 838200"/>
                          <a:gd name="connsiteY2" fmla="*/ 419100 h 838200"/>
                          <a:gd name="connsiteX3" fmla="*/ 419100 w 838200"/>
                          <a:gd name="connsiteY3" fmla="*/ 838200 h 838200"/>
                          <a:gd name="connsiteX4" fmla="*/ 0 w 838200"/>
                          <a:gd name="connsiteY4" fmla="*/ 41910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38200" h="838200" extrusionOk="0">
                            <a:moveTo>
                              <a:pt x="0" y="419100"/>
                            </a:moveTo>
                            <a:cubicBezTo>
                              <a:pt x="-49703" y="156979"/>
                              <a:pt x="175936" y="4391"/>
                              <a:pt x="419100" y="0"/>
                            </a:cubicBezTo>
                            <a:cubicBezTo>
                              <a:pt x="669708" y="4031"/>
                              <a:pt x="833237" y="187795"/>
                              <a:pt x="838200" y="419100"/>
                            </a:cubicBezTo>
                            <a:cubicBezTo>
                              <a:pt x="797149" y="690651"/>
                              <a:pt x="643152" y="879162"/>
                              <a:pt x="419100" y="838200"/>
                            </a:cubicBezTo>
                            <a:cubicBezTo>
                              <a:pt x="161552" y="823928"/>
                              <a:pt x="34834" y="667207"/>
                              <a:pt x="0" y="41910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01C3E8-F982-A1CC-615C-22E61E3753DE}"/>
              </a:ext>
            </a:extLst>
          </p:cNvPr>
          <p:cNvCxnSpPr>
            <a:cxnSpLocks/>
          </p:cNvCxnSpPr>
          <p:nvPr/>
        </p:nvCxnSpPr>
        <p:spPr>
          <a:xfrm flipH="1" flipV="1">
            <a:off x="9372600" y="3352800"/>
            <a:ext cx="381000" cy="1143000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32B4F-89E3-324E-0ECC-2A9793425F3D}"/>
              </a:ext>
            </a:extLst>
          </p:cNvPr>
          <p:cNvCxnSpPr>
            <a:cxnSpLocks/>
          </p:cNvCxnSpPr>
          <p:nvPr/>
        </p:nvCxnSpPr>
        <p:spPr>
          <a:xfrm flipH="1" flipV="1">
            <a:off x="9296400" y="2798542"/>
            <a:ext cx="457200" cy="1697258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44DA86-909B-DD4D-552C-A4DE0EC66FEC}"/>
              </a:ext>
            </a:extLst>
          </p:cNvPr>
          <p:cNvCxnSpPr>
            <a:cxnSpLocks/>
          </p:cNvCxnSpPr>
          <p:nvPr/>
        </p:nvCxnSpPr>
        <p:spPr>
          <a:xfrm flipH="1" flipV="1">
            <a:off x="9296400" y="2133600"/>
            <a:ext cx="457200" cy="2362200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4" grpId="0" animBg="1"/>
      <p:bldP spid="19" grpId="0" animBg="1"/>
      <p:bldP spid="20" grpId="0" animBg="1"/>
      <p:bldP spid="21" grpId="0" animBg="1"/>
      <p:bldP spid="23" grpId="0" animBg="1"/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Training and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38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11546006" cy="412730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 dirty="0"/>
              <a:t>Neural networks are trained using gradient-based methods (backpropagation and gradient descent)</a:t>
            </a:r>
          </a:p>
          <a:p>
            <a:pPr marL="342900" indent="-342900"/>
            <a:r>
              <a:rPr lang="en-US" sz="2000" dirty="0"/>
              <a:t>Despite the similarity to linear regression, the optimal solution cannot be found in one set of equations because of the layered structure</a:t>
            </a:r>
          </a:p>
          <a:p>
            <a:pPr marL="342900" indent="-342900"/>
            <a:r>
              <a:rPr lang="en-US" sz="2000" dirty="0"/>
              <a:t>The training works iteratively instead is thus time-intensive</a:t>
            </a:r>
          </a:p>
          <a:p>
            <a:pPr marL="342900" indent="-342900"/>
            <a:r>
              <a:rPr lang="en-US" sz="2000" dirty="0"/>
              <a:t>The flexibility comes at the cost of larger number of parameters, which requires large amounts of data (rule of thumb: one observation per parameter)</a:t>
            </a:r>
          </a:p>
          <a:p>
            <a:pPr marL="342900" indent="-342900"/>
            <a:r>
              <a:rPr lang="en-US" sz="2000" dirty="0"/>
              <a:t>With readily-available compute power and large amounts of data, neural networks are a frequent choice in machine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1365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National 2 Medium" panose="020B0504030502020203" pitchFamily="34" charset="77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Case study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Diamond price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2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425" y="2365635"/>
            <a:ext cx="365760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Research Data Management</a:t>
            </a:r>
          </a:p>
          <a:p>
            <a:pPr marL="0" indent="0">
              <a:buNone/>
            </a:pPr>
            <a:r>
              <a:rPr lang="en-US" dirty="0"/>
              <a:t>Data Management Plans (DMPs) for sponsored projects</a:t>
            </a:r>
          </a:p>
          <a:p>
            <a:pPr marL="0" indent="0">
              <a:buNone/>
            </a:pPr>
            <a:r>
              <a:rPr lang="en-US" dirty="0"/>
              <a:t>Finding and using 3rd party data</a:t>
            </a:r>
          </a:p>
          <a:p>
            <a:pPr marL="0" indent="0">
              <a:buNone/>
            </a:pPr>
            <a:r>
              <a:rPr lang="en-US" dirty="0"/>
              <a:t>Collection and cleaning of data</a:t>
            </a:r>
          </a:p>
          <a:p>
            <a:pPr marL="0" indent="0">
              <a:buNone/>
            </a:pPr>
            <a:r>
              <a:rPr lang="en-US" dirty="0"/>
              <a:t>Organization and documentation</a:t>
            </a:r>
          </a:p>
          <a:p>
            <a:pPr marL="0" indent="0">
              <a:buNone/>
            </a:pPr>
            <a:r>
              <a:rPr lang="en-US" dirty="0"/>
              <a:t>Publishing and Repositories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7" y="2365635"/>
            <a:ext cx="365760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Computational Scholarship</a:t>
            </a:r>
          </a:p>
          <a:p>
            <a:pPr marL="0" indent="0">
              <a:buNone/>
            </a:pPr>
            <a:r>
              <a:rPr lang="en-US" dirty="0"/>
              <a:t>Computational project planning </a:t>
            </a:r>
          </a:p>
          <a:p>
            <a:pPr marL="0" indent="0">
              <a:buNone/>
            </a:pPr>
            <a:r>
              <a:rPr lang="en-US" dirty="0"/>
              <a:t>Collections as Data</a:t>
            </a:r>
          </a:p>
          <a:p>
            <a:pPr marL="0" indent="0">
              <a:buNone/>
            </a:pPr>
            <a:r>
              <a:rPr lang="en-US" dirty="0"/>
              <a:t>Storytelling with data and visualizations</a:t>
            </a:r>
          </a:p>
          <a:p>
            <a:pPr marL="0" indent="0">
              <a:buNone/>
            </a:pPr>
            <a:r>
              <a:rPr lang="en-US" dirty="0"/>
              <a:t>Text and data mining</a:t>
            </a:r>
          </a:p>
          <a:p>
            <a:pPr marL="0" indent="0">
              <a:buNone/>
            </a:pPr>
            <a:r>
              <a:rPr lang="en-US" dirty="0"/>
              <a:t>Digital Humanities support</a:t>
            </a:r>
          </a:p>
          <a:p>
            <a:pPr marL="0" indent="0">
              <a:buNone/>
            </a:pPr>
            <a:r>
              <a:rPr lang="en-US" dirty="0"/>
              <a:t>Computational Pedagogy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Research Data Services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283011" y="2365635"/>
            <a:ext cx="3657603" cy="4127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 Analysis/Visualization</a:t>
            </a:r>
          </a:p>
          <a:p>
            <a:pPr marL="0" indent="0">
              <a:buNone/>
            </a:pPr>
            <a:r>
              <a:rPr lang="en-US" dirty="0"/>
              <a:t>Textual, numeric, spatial data</a:t>
            </a:r>
          </a:p>
          <a:p>
            <a:pPr marL="0" indent="0">
              <a:buNone/>
            </a:pPr>
            <a:r>
              <a:rPr lang="en-US" dirty="0"/>
              <a:t>Reproducible research workflows</a:t>
            </a:r>
          </a:p>
          <a:p>
            <a:pPr marL="0" indent="0">
              <a:buNone/>
            </a:pPr>
            <a:r>
              <a:rPr lang="en-US" dirty="0"/>
              <a:t>Scripting in R: </a:t>
            </a:r>
            <a:r>
              <a:rPr lang="en-US" dirty="0" err="1"/>
              <a:t>tidyverse</a:t>
            </a:r>
            <a:r>
              <a:rPr lang="en-US" dirty="0"/>
              <a:t> core package (i.e.,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tydr</a:t>
            </a:r>
            <a:r>
              <a:rPr lang="en-US" dirty="0"/>
              <a:t>, </a:t>
            </a:r>
            <a:r>
              <a:rPr lang="en-US" dirty="0" err="1"/>
              <a:t>tibble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Scripting in Python: NumPy, SciPy, Pandas, Scikit-learn, Matplotlib, Seaborn, (OpenCV, </a:t>
            </a:r>
            <a:r>
              <a:rPr lang="en-US" dirty="0" err="1"/>
              <a:t>PyTorch</a:t>
            </a:r>
            <a:r>
              <a:rPr lang="en-US" dirty="0"/>
              <a:t>, TensorFlow, Tesseract, NLTK, etc.)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model’s basis function a reasonable choice?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 complexity adequate?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evidence for overfitting?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enough data to generalize?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Can the model be interpreted?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Are the conclusions plausible?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978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7C852-C068-7296-26BE-9046D242E3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Regression models describe a relationship between independent variables and a continuous dependent variable</a:t>
            </a:r>
          </a:p>
          <a:p>
            <a:r>
              <a:rPr lang="en-US" dirty="0"/>
              <a:t>The relationship is described by an analytic function plus noise</a:t>
            </a:r>
          </a:p>
          <a:p>
            <a:r>
              <a:rPr lang="en-US" dirty="0"/>
              <a:t>The parameters of this analytic function are found using training data (they are “learned” from data)</a:t>
            </a:r>
          </a:p>
          <a:p>
            <a:r>
              <a:rPr lang="en-US" dirty="0"/>
              <a:t>Many models exist with individual strengths and weaknesses</a:t>
            </a:r>
          </a:p>
          <a:p>
            <a:r>
              <a:rPr lang="en-US" dirty="0"/>
              <a:t>Neural networks are popular because they are </a:t>
            </a:r>
            <a:r>
              <a:rPr lang="en-US" i="1" dirty="0"/>
              <a:t>universal function approximators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0C23A-2800-A53E-C6CA-1D5E7008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Key take-aways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4A34E-6763-36B1-F8F0-99EB02AAF3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B2223-D2F1-8F8D-7BEB-EEC06FC92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8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06215-910F-73DB-224D-60EEF77F96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Great intro to linear regression:</a:t>
            </a:r>
          </a:p>
          <a:p>
            <a:pPr marL="457200" indent="-457200"/>
            <a:r>
              <a:rPr lang="en-US" b="0" i="0" dirty="0">
                <a:effectLst/>
                <a:latin typeface="National 2" panose="020B0504030502020203" pitchFamily="34" charset="77"/>
              </a:rPr>
              <a:t>Rumsey. (2011). </a:t>
            </a:r>
            <a:r>
              <a:rPr lang="en-US" b="0" i="1" dirty="0">
                <a:effectLst/>
                <a:latin typeface="National 2" panose="020B0504030502020203" pitchFamily="34" charset="77"/>
              </a:rPr>
              <a:t>Statistics for dummies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 (2nd ed.). Wiley.</a:t>
            </a: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r>
              <a:rPr lang="en-US" dirty="0"/>
              <a:t>In-depth book:</a:t>
            </a:r>
          </a:p>
          <a:p>
            <a:pPr marL="457200" indent="-457200"/>
            <a:r>
              <a:rPr lang="en-US" dirty="0"/>
              <a:t>Bishop. (2006). </a:t>
            </a:r>
            <a:r>
              <a:rPr lang="en-US" i="1" dirty="0"/>
              <a:t>Pattern recognition and machine learning</a:t>
            </a:r>
            <a:r>
              <a:rPr lang="en-US" dirty="0"/>
              <a:t>. Springer.</a:t>
            </a:r>
          </a:p>
          <a:p>
            <a:pPr marL="0" indent="0">
              <a:buNone/>
            </a:pPr>
            <a:r>
              <a:rPr lang="en-US" dirty="0"/>
              <a:t>Great video series on neural networks:</a:t>
            </a:r>
          </a:p>
          <a:p>
            <a:pPr marL="457200" indent="-457200"/>
            <a:r>
              <a:rPr lang="en-US" dirty="0">
                <a:hlinkClick r:id="rId2"/>
              </a:rPr>
              <a:t>https://www.youtube.com/playlist?list=PLZHQObOWTQDNU6R1_67000Dx_ZCJB-3pi</a:t>
            </a: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EF9BF-73F0-4A95-2839-CF0DEC25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D55F-C489-838E-FE8E-6AC1DFC3A4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8123B-F02C-49C9-73C0-AE3D3E52DD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4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954B20-8DF3-F4C6-644C-1433311898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800" y="2365638"/>
            <a:ext cx="11546007" cy="41273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ResearchDataHelp@groups.dartmouth.edu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4EF21-FA60-699E-0393-2EE10F65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 with 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61E8-EEE8-3606-A0FF-A4A0D04A1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9BAE-3F21-8CCD-7FF7-215325C714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C0BBD2-2B45-CCAD-16C4-7806E1B5E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13637"/>
              </p:ext>
            </p:extLst>
          </p:nvPr>
        </p:nvGraphicFramePr>
        <p:xfrm>
          <a:off x="2032000" y="3691529"/>
          <a:ext cx="8128000" cy="172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23014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570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Jeremy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Mikecz</a:t>
                      </a:r>
                      <a:endParaRPr lang="en-US" b="0" i="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  <a:endParaRPr lang="en-US" b="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jeremy.m.mikecz@dartmouth.edu</a:t>
                      </a:r>
                      <a:endParaRPr lang="en-US" b="0" u="none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dartgo.org/jeremyappts </a:t>
                      </a:r>
                      <a:endParaRPr lang="en-US" u="none" dirty="0">
                        <a:solidFill>
                          <a:schemeClr val="accent1"/>
                        </a:solidFill>
                        <a:latin typeface="National 2" panose="020B0504030502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Simon Stone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simon.stone@dartmouth.edu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</a:t>
                      </a: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meetwithsimon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15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Lora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Leligdon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Head of Research Data Services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lora.c.leligdon@dartmouth.edu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dartgo.org/lora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70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2A1640-A7A3-344E-2AF4-7ED0502D58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9"/>
            <a:ext cx="6612692" cy="2282562"/>
          </a:xfrm>
          <a:custGeom>
            <a:avLst/>
            <a:gdLst>
              <a:gd name="connsiteX0" fmla="*/ 0 w 6612692"/>
              <a:gd name="connsiteY0" fmla="*/ 0 h 2282562"/>
              <a:gd name="connsiteX1" fmla="*/ 6612692 w 6612692"/>
              <a:gd name="connsiteY1" fmla="*/ 0 h 2282562"/>
              <a:gd name="connsiteX2" fmla="*/ 6612692 w 6612692"/>
              <a:gd name="connsiteY2" fmla="*/ 2282562 h 2282562"/>
              <a:gd name="connsiteX3" fmla="*/ 0 w 6612692"/>
              <a:gd name="connsiteY3" fmla="*/ 2282562 h 2282562"/>
              <a:gd name="connsiteX4" fmla="*/ 0 w 6612692"/>
              <a:gd name="connsiteY4" fmla="*/ 0 h 22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2692" h="2282562" fill="none" extrusionOk="0">
                <a:moveTo>
                  <a:pt x="0" y="0"/>
                </a:moveTo>
                <a:cubicBezTo>
                  <a:pt x="3155384" y="-49533"/>
                  <a:pt x="5154106" y="-14809"/>
                  <a:pt x="6612692" y="0"/>
                </a:cubicBezTo>
                <a:cubicBezTo>
                  <a:pt x="6700331" y="479661"/>
                  <a:pt x="6540013" y="1904516"/>
                  <a:pt x="6612692" y="2282562"/>
                </a:cubicBezTo>
                <a:cubicBezTo>
                  <a:pt x="4454178" y="2234331"/>
                  <a:pt x="2294571" y="2367017"/>
                  <a:pt x="0" y="2282562"/>
                </a:cubicBezTo>
                <a:cubicBezTo>
                  <a:pt x="-38581" y="1372339"/>
                  <a:pt x="63341" y="728802"/>
                  <a:pt x="0" y="0"/>
                </a:cubicBezTo>
                <a:close/>
              </a:path>
              <a:path w="6612692" h="2282562" stroke="0" extrusionOk="0">
                <a:moveTo>
                  <a:pt x="0" y="0"/>
                </a:moveTo>
                <a:cubicBezTo>
                  <a:pt x="2747175" y="118645"/>
                  <a:pt x="3577043" y="116012"/>
                  <a:pt x="6612692" y="0"/>
                </a:cubicBezTo>
                <a:cubicBezTo>
                  <a:pt x="6479810" y="1066427"/>
                  <a:pt x="6697643" y="1849395"/>
                  <a:pt x="6612692" y="2282562"/>
                </a:cubicBezTo>
                <a:cubicBezTo>
                  <a:pt x="5380914" y="2417162"/>
                  <a:pt x="1980742" y="2125366"/>
                  <a:pt x="0" y="2282562"/>
                </a:cubicBezTo>
                <a:cubicBezTo>
                  <a:pt x="-20187" y="1647862"/>
                  <a:pt x="-152480" y="876516"/>
                  <a:pt x="0" y="0"/>
                </a:cubicBezTo>
                <a:close/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 lIns="91440" tIns="91440" rIns="91440"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Machine Learning is ”the field of study that gives computers the ability to learn without explicitly being programmed.”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 Arthur Samuel, 1959 (paraphrased)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C7B036-D3DF-0EC6-ABB5-1EA79C2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6B6C-77CC-B8E7-C5AE-52D0AE73B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DE890-7DF5-D0C0-B7E0-B4EA54465A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30ADB8-BC1D-5DBD-05B1-0B392334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30331"/>
              </p:ext>
            </p:extLst>
          </p:nvPr>
        </p:nvGraphicFramePr>
        <p:xfrm>
          <a:off x="7162800" y="2514600"/>
          <a:ext cx="4534628" cy="36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3A46EC-9B23-B309-D2FF-E6C2E45B8F70}"/>
              </a:ext>
            </a:extLst>
          </p:cNvPr>
          <p:cNvSpPr txBox="1"/>
          <p:nvPr/>
        </p:nvSpPr>
        <p:spPr>
          <a:xfrm>
            <a:off x="321509" y="5220029"/>
            <a:ext cx="6612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National 2" panose="020B0504030502020203" pitchFamily="34" charset="77"/>
              </a:rPr>
              <a:t>Machine Learning is what we should call (the current) Artificial Intelligence!</a:t>
            </a:r>
          </a:p>
        </p:txBody>
      </p:sp>
    </p:spTree>
    <p:extLst>
      <p:ext uri="{BB962C8B-B14F-4D97-AF65-F5344CB8AC3E}">
        <p14:creationId xmlns:p14="http://schemas.microsoft.com/office/powerpoint/2010/main" val="3751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04D6E-20D1-217F-70B2-F86F16D7C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Aims of this series:</a:t>
            </a:r>
          </a:p>
          <a:p>
            <a:pPr>
              <a:buSzPct val="80000"/>
              <a:buFont typeface="System Font Regular"/>
              <a:buChar char="🪄"/>
            </a:pPr>
            <a:r>
              <a:rPr lang="en-US" sz="2400" dirty="0">
                <a:latin typeface="National 2 Medium" panose="020B0504030502020203" pitchFamily="34" charset="77"/>
              </a:rPr>
              <a:t> Demystify</a:t>
            </a:r>
            <a:r>
              <a:rPr lang="en-US" sz="2400" dirty="0"/>
              <a:t> the field a bit and give context to the buzzwords</a:t>
            </a:r>
          </a:p>
          <a:p>
            <a:pPr>
              <a:buSzPct val="80000"/>
              <a:buFont typeface="System Font Regular"/>
              <a:buChar char="💡"/>
            </a:pPr>
            <a:r>
              <a:rPr lang="en-US" sz="2400" dirty="0"/>
              <a:t> A working </a:t>
            </a:r>
            <a:r>
              <a:rPr lang="en-US" sz="2400" dirty="0">
                <a:latin typeface="National 2 Medium" panose="020B0504030502020203" pitchFamily="34" charset="77"/>
              </a:rPr>
              <a:t>mental model </a:t>
            </a:r>
            <a:r>
              <a:rPr lang="en-US" sz="2400" dirty="0"/>
              <a:t>how machine learning algorithms </a:t>
            </a:r>
            <a:r>
              <a:rPr lang="en-US" sz="2400" strike="sngStrike" dirty="0"/>
              <a:t>think</a:t>
            </a:r>
            <a:r>
              <a:rPr lang="en-US" sz="2400" dirty="0"/>
              <a:t> calculate</a:t>
            </a:r>
          </a:p>
          <a:p>
            <a:pPr>
              <a:buSzPct val="80000"/>
              <a:buFont typeface="System Font Regular"/>
              <a:buChar char="🤔"/>
            </a:pPr>
            <a:r>
              <a:rPr lang="en-US" sz="2400" dirty="0"/>
              <a:t> To provide enough knowledge to </a:t>
            </a:r>
            <a:r>
              <a:rPr lang="en-US" sz="2400" dirty="0">
                <a:latin typeface="National 2 Medium" panose="020B0504030502020203" pitchFamily="34" charset="77"/>
              </a:rPr>
              <a:t>think critically </a:t>
            </a:r>
            <a:r>
              <a:rPr lang="en-US" sz="2400" dirty="0"/>
              <a:t>about “A.I.”</a:t>
            </a:r>
          </a:p>
          <a:p>
            <a:pPr>
              <a:buSzPct val="80000"/>
              <a:buFont typeface="System Font Regular"/>
              <a:buChar char="😎"/>
            </a:pPr>
            <a:r>
              <a:rPr lang="en-US" sz="2400" dirty="0"/>
              <a:t> To inspire you to </a:t>
            </a:r>
            <a:r>
              <a:rPr lang="en-US" sz="2400" dirty="0">
                <a:latin typeface="National 2 Medium" panose="020B0504030502020203" pitchFamily="34" charset="77"/>
              </a:rPr>
              <a:t>confidently</a:t>
            </a:r>
            <a:r>
              <a:rPr lang="en-US" sz="2400" dirty="0"/>
              <a:t> </a:t>
            </a:r>
            <a:r>
              <a:rPr lang="en-US" sz="2400" dirty="0">
                <a:latin typeface="National 2 Medium" panose="020B0504030502020203" pitchFamily="34" charset="77"/>
              </a:rPr>
              <a:t>use machine learning </a:t>
            </a:r>
            <a:r>
              <a:rPr lang="en-US" sz="2400" dirty="0"/>
              <a:t>in your work and personal life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7EBEC-D73E-630B-C71A-9AE0EE8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A8BC-EB63-A4CE-C8B6-7FDDF4604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09A4-C072-2F61-80E4-EF2175197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4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8FCE3-03A9-11BF-A399-5456CC5795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r>
              <a:rPr lang="en-US" dirty="0">
                <a:latin typeface="National 2 Medium" panose="020B0504030502020203" pitchFamily="34" charset="77"/>
              </a:rPr>
              <a:t>Statistics </a:t>
            </a:r>
            <a:r>
              <a:rPr lang="en-US" dirty="0">
                <a:latin typeface="National 2" panose="020B0504030502020203" pitchFamily="34" charset="77"/>
              </a:rPr>
              <a:t>(April 12)</a:t>
            </a:r>
          </a:p>
          <a:p>
            <a:pPr lvl="1">
              <a:buSzPct val="80000"/>
              <a:buFont typeface="System Font Regular"/>
              <a:buChar char="📋"/>
            </a:pPr>
            <a:r>
              <a:rPr lang="en-US" dirty="0"/>
              <a:t> A brief survey of the fundamentals for Machine Learning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Regression</a:t>
            </a:r>
            <a:r>
              <a:rPr lang="en-US" dirty="0"/>
              <a:t> (April 25)</a:t>
            </a:r>
          </a:p>
          <a:p>
            <a:pPr lvl="1">
              <a:buSzPct val="80000"/>
              <a:buFont typeface="System Font Regular"/>
              <a:buChar char="📈"/>
            </a:pPr>
            <a:r>
              <a:rPr lang="en-US" dirty="0"/>
              <a:t> How can an algorithm find relationships between two variables?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Classification</a:t>
            </a:r>
            <a:r>
              <a:rPr lang="en-US" dirty="0"/>
              <a:t> (May 9)</a:t>
            </a:r>
          </a:p>
          <a:p>
            <a:pPr lvl="1">
              <a:buSzPct val="80000"/>
              <a:buFont typeface="System Font Regular"/>
              <a:buChar char="🏷️"/>
            </a:pPr>
            <a:r>
              <a:rPr lang="en-US" dirty="0"/>
              <a:t> How can an algorithm put a label on a real-world object?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5469A-57DC-4AF1-68E7-E63F2F6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E4D2-6779-FEBE-AB2A-B9409B1F0C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F2AE-5F5A-0AC4-AB9D-B93231B42C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0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5AE47-3643-A5AB-1230-F32DC6F54C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Feedback from Intro to Statistics:</a:t>
            </a:r>
          </a:p>
          <a:p>
            <a:pPr marL="457200" indent="-457200">
              <a:buFont typeface="System Font Regular"/>
              <a:buChar char="🙏"/>
            </a:pPr>
            <a:r>
              <a:rPr lang="en-US" dirty="0">
                <a:latin typeface="National 2" panose="020B0504030502020203" pitchFamily="34" charset="77"/>
              </a:rPr>
              <a:t>Generally very positive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🤔"/>
            </a:pPr>
            <a:r>
              <a:rPr lang="en-US" dirty="0">
                <a:latin typeface="National 2" panose="020B0504030502020203" pitchFamily="34" charset="77"/>
              </a:rPr>
              <a:t>Most frequent request: More ”how”, more math!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5D1FC-EEE9-CF9F-EFA4-83CC3F0D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972C4-0C70-D2B8-8BBF-57C07638B7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4E3F-60ED-0302-9E2F-18E603B62B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9411</TotalTime>
  <Words>2745</Words>
  <Application>Microsoft Macintosh PowerPoint</Application>
  <PresentationFormat>Widescreen</PresentationFormat>
  <Paragraphs>392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National 2</vt:lpstr>
      <vt:lpstr>National 2 Medium</vt:lpstr>
      <vt:lpstr>System Font Regular</vt:lpstr>
      <vt:lpstr>Dartmouth</vt:lpstr>
      <vt:lpstr>PowerPoint Presentation</vt:lpstr>
      <vt:lpstr>Gentle Introduction to Machine Learning: Regression</vt:lpstr>
      <vt:lpstr>About the Reproducible Research Group</vt:lpstr>
      <vt:lpstr>About Research Data Services</vt:lpstr>
      <vt:lpstr>Work with us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Basics Intro</vt:lpstr>
      <vt:lpstr>Basics Intro</vt:lpstr>
      <vt:lpstr>Basics Intro</vt:lpstr>
      <vt:lpstr>Basics Intro</vt:lpstr>
      <vt:lpstr>Gentle Introduction to Machine Learning Intro</vt:lpstr>
      <vt:lpstr>Gentle Introduction to Machine Learning Outline</vt:lpstr>
      <vt:lpstr>Basics What is “regression”?</vt:lpstr>
      <vt:lpstr>Basics Regression problem or not?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Underfitting and overfitting</vt:lpstr>
      <vt:lpstr>Best-fit models Underfitting and overfitting</vt:lpstr>
      <vt:lpstr>Best-fit models Underfitting and overfitting</vt:lpstr>
      <vt:lpstr>Best-fit models Underfitting and overfitting</vt:lpstr>
      <vt:lpstr>Beyond this session The many, many, MANY kinds of regression models</vt:lpstr>
      <vt:lpstr>Neural Networks for regression problems The Perceptron</vt:lpstr>
      <vt:lpstr>Neural Networks for regression problems The Perceptron</vt:lpstr>
      <vt:lpstr>Neural Networks for regression problems Why non-linearity matters</vt:lpstr>
      <vt:lpstr>Neural Networks for regression problems Training and limitations</vt:lpstr>
      <vt:lpstr>Case study Diamond price prediction</vt:lpstr>
      <vt:lpstr>Critical thinking Regression</vt:lpstr>
      <vt:lpstr>Summary Key take-aways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593</cp:revision>
  <cp:lastPrinted>2018-02-22T17:02:12Z</cp:lastPrinted>
  <dcterms:created xsi:type="dcterms:W3CDTF">2022-10-13T16:56:26Z</dcterms:created>
  <dcterms:modified xsi:type="dcterms:W3CDTF">2023-04-25T20:29:15Z</dcterms:modified>
  <cp:category/>
</cp:coreProperties>
</file>